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312" r:id="rId2"/>
    <p:sldId id="269" r:id="rId3"/>
    <p:sldId id="325" r:id="rId4"/>
    <p:sldId id="311" r:id="rId5"/>
    <p:sldId id="313" r:id="rId6"/>
    <p:sldId id="316" r:id="rId7"/>
    <p:sldId id="329" r:id="rId8"/>
    <p:sldId id="326" r:id="rId9"/>
    <p:sldId id="288" r:id="rId10"/>
    <p:sldId id="319" r:id="rId11"/>
    <p:sldId id="322" r:id="rId12"/>
    <p:sldId id="330" r:id="rId13"/>
    <p:sldId id="282" r:id="rId14"/>
    <p:sldId id="331" r:id="rId15"/>
    <p:sldId id="327" r:id="rId16"/>
  </p:sldIdLst>
  <p:sldSz cx="9906000" cy="6858000" type="A4"/>
  <p:notesSz cx="6797675" cy="9926638"/>
  <p:custDataLst>
    <p:tags r:id="rId19"/>
  </p:custDataLst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646973"/>
    <a:srgbClr val="FF0000"/>
    <a:srgbClr val="C8C8CD"/>
    <a:srgbClr val="F0CD0A"/>
    <a:srgbClr val="004BB4"/>
    <a:srgbClr val="000066"/>
    <a:srgbClr val="E67800"/>
    <a:srgbClr val="8CB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545" autoAdjust="0"/>
  </p:normalViewPr>
  <p:slideViewPr>
    <p:cSldViewPr>
      <p:cViewPr varScale="1">
        <p:scale>
          <a:sx n="124" d="100"/>
          <a:sy n="124" d="100"/>
        </p:scale>
        <p:origin x="-840" y="-90"/>
      </p:cViewPr>
      <p:guideLst>
        <p:guide orient="horz" pos="2160"/>
        <p:guide pos="312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8" d="100"/>
          <a:sy n="68" d="100"/>
        </p:scale>
        <p:origin x="-4170" y="-828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415" cy="53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402" y="1"/>
            <a:ext cx="2895596" cy="53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9396"/>
            <a:ext cx="2972415" cy="4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402" y="9449396"/>
            <a:ext cx="2895596" cy="4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07A72D-AF4C-43F4-9D4A-D22017200C1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630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764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913" y="0"/>
            <a:ext cx="2945763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9" y="4715153"/>
            <a:ext cx="498538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945764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913" y="9430306"/>
            <a:ext cx="2945763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FBB9B8-21B9-44CE-886A-4C5FD56C3BF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4817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B9B8-21B9-44CE-886A-4C5FD56C3BF5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1016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B9B8-21B9-44CE-886A-4C5FD56C3BF5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2571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B9B8-21B9-44CE-886A-4C5FD56C3BF5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1016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B9B8-21B9-44CE-886A-4C5FD56C3BF5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6907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B9B8-21B9-44CE-886A-4C5FD56C3BF5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6187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B9B8-21B9-44CE-886A-4C5FD56C3BF5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2084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B9B8-21B9-44CE-886A-4C5FD56C3BF5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6187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51BB3-53C2-49E0-A728-D43F02C15952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51BB3-53C2-49E0-A728-D43F02C15952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9613" y="750630"/>
            <a:ext cx="5378450" cy="3722687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B9B8-21B9-44CE-886A-4C5FD56C3BF5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172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B9B8-21B9-44CE-886A-4C5FD56C3BF5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370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B9B8-21B9-44CE-886A-4C5FD56C3BF5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8619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B9B8-21B9-44CE-886A-4C5FD56C3BF5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8619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51BB3-53C2-49E0-A728-D43F02C15952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B9B8-21B9-44CE-886A-4C5FD56C3BF5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853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99" name="Group 1051"/>
          <p:cNvGrpSpPr>
            <a:grpSpLocks/>
          </p:cNvGrpSpPr>
          <p:nvPr/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28700" name="Rectangle 1052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01" name="Rectangle 1053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28723" name="Picture 1075" descr="DB-NETZE_rgb_M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6" t="-49791" r="-12689" b="-13808"/>
          <a:stretch>
            <a:fillRect/>
          </a:stretch>
        </p:blipFill>
        <p:spPr bwMode="auto">
          <a:xfrm>
            <a:off x="8048625" y="0"/>
            <a:ext cx="1857375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42D442-3D0A-464D-85CD-2616D4B3A52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Folienersteller</a:t>
            </a:r>
          </a:p>
        </p:txBody>
      </p:sp>
    </p:spTree>
    <p:extLst>
      <p:ext uri="{BB962C8B-B14F-4D97-AF65-F5344CB8AC3E}">
        <p14:creationId xmlns:p14="http://schemas.microsoft.com/office/powerpoint/2010/main" val="31178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29488" y="404813"/>
            <a:ext cx="2376487" cy="60499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00025" y="404813"/>
            <a:ext cx="6977063" cy="60499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0BF466-9AD7-4FF6-A6C6-7119807C960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Folienersteller</a:t>
            </a:r>
          </a:p>
        </p:txBody>
      </p:sp>
    </p:spTree>
    <p:extLst>
      <p:ext uri="{BB962C8B-B14F-4D97-AF65-F5344CB8AC3E}">
        <p14:creationId xmlns:p14="http://schemas.microsoft.com/office/powerpoint/2010/main" val="39014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D46BEF-E947-4B08-B52E-F90C4F01507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Folienersteller</a:t>
            </a:r>
          </a:p>
        </p:txBody>
      </p:sp>
    </p:spTree>
    <p:extLst>
      <p:ext uri="{BB962C8B-B14F-4D97-AF65-F5344CB8AC3E}">
        <p14:creationId xmlns:p14="http://schemas.microsoft.com/office/powerpoint/2010/main" val="296290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E5D03F-33B6-423C-B67A-E8F08A6947A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Folienersteller</a:t>
            </a:r>
          </a:p>
        </p:txBody>
      </p:sp>
    </p:spTree>
    <p:extLst>
      <p:ext uri="{BB962C8B-B14F-4D97-AF65-F5344CB8AC3E}">
        <p14:creationId xmlns:p14="http://schemas.microsoft.com/office/powerpoint/2010/main" val="310148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0025" y="1557338"/>
            <a:ext cx="46767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557338"/>
            <a:ext cx="46767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23EAAC-92C7-4186-B1D9-AE4B8186526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Folienersteller</a:t>
            </a:r>
          </a:p>
        </p:txBody>
      </p:sp>
    </p:spTree>
    <p:extLst>
      <p:ext uri="{BB962C8B-B14F-4D97-AF65-F5344CB8AC3E}">
        <p14:creationId xmlns:p14="http://schemas.microsoft.com/office/powerpoint/2010/main" val="271955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0B66F5-81CF-4AE4-965A-C251D53BEA1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Folienersteller</a:t>
            </a:r>
          </a:p>
        </p:txBody>
      </p:sp>
    </p:spTree>
    <p:extLst>
      <p:ext uri="{BB962C8B-B14F-4D97-AF65-F5344CB8AC3E}">
        <p14:creationId xmlns:p14="http://schemas.microsoft.com/office/powerpoint/2010/main" val="157229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C65D70-C21F-4CDC-BC88-A7573B7E8B1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Folienersteller</a:t>
            </a:r>
          </a:p>
        </p:txBody>
      </p:sp>
    </p:spTree>
    <p:extLst>
      <p:ext uri="{BB962C8B-B14F-4D97-AF65-F5344CB8AC3E}">
        <p14:creationId xmlns:p14="http://schemas.microsoft.com/office/powerpoint/2010/main" val="46009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B59B09-5E94-4174-927B-5E8451BAA13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Folienersteller</a:t>
            </a:r>
          </a:p>
        </p:txBody>
      </p:sp>
    </p:spTree>
    <p:extLst>
      <p:ext uri="{BB962C8B-B14F-4D97-AF65-F5344CB8AC3E}">
        <p14:creationId xmlns:p14="http://schemas.microsoft.com/office/powerpoint/2010/main" val="188429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A5976F-D28D-4DA3-AE5D-4E2317613F4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Folienersteller</a:t>
            </a:r>
          </a:p>
        </p:txBody>
      </p:sp>
    </p:spTree>
    <p:extLst>
      <p:ext uri="{BB962C8B-B14F-4D97-AF65-F5344CB8AC3E}">
        <p14:creationId xmlns:p14="http://schemas.microsoft.com/office/powerpoint/2010/main" val="209450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DF46E7-0C7F-4073-81E7-F75EB682B7A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Folienersteller</a:t>
            </a:r>
          </a:p>
        </p:txBody>
      </p:sp>
    </p:spTree>
    <p:extLst>
      <p:ext uri="{BB962C8B-B14F-4D97-AF65-F5344CB8AC3E}">
        <p14:creationId xmlns:p14="http://schemas.microsoft.com/office/powerpoint/2010/main" val="51721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" y="404813"/>
            <a:ext cx="9505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208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" y="1557338"/>
            <a:ext cx="950595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00500" y="6692900"/>
            <a:ext cx="1905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fld id="{F46E7DF8-A2AA-4DD5-84D8-601C5793A55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" y="6692900"/>
            <a:ext cx="37084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/>
              <a:t>Folienersteller</a:t>
            </a:r>
          </a:p>
        </p:txBody>
      </p:sp>
      <p:grpSp>
        <p:nvGrpSpPr>
          <p:cNvPr id="3126" name="Group 54"/>
          <p:cNvGrpSpPr>
            <a:grpSpLocks/>
          </p:cNvGrpSpPr>
          <p:nvPr/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3127" name="Rectangle 55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3132" name="Picture 60" descr="DB-NETZE_rgb_M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1" t="-49437" r="-12785" b="-14261"/>
          <a:stretch>
            <a:fillRect/>
          </a:stretch>
        </p:blipFill>
        <p:spPr bwMode="auto">
          <a:xfrm>
            <a:off x="8047038" y="1588"/>
            <a:ext cx="1860550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5738" indent="-18415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358775" indent="-17145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3pPr>
      <a:lvl4pPr marL="544513" indent="-18415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728663" indent="-182563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5pPr>
      <a:lvl6pPr marL="1185863" indent="-182563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6pPr>
      <a:lvl7pPr marL="1643063" indent="-182563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7pPr>
      <a:lvl8pPr marL="2100263" indent="-182563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8pPr>
      <a:lvl9pPr marL="2557463" indent="-182563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2.jpe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15" Type="http://schemas.openxmlformats.org/officeDocument/2006/relationships/image" Target="../media/image3.jpe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0.xml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package" Target="../embeddings/Microsoft_PowerPoint_Presentation1.pptx"/><Relationship Id="rId3" Type="http://schemas.openxmlformats.org/officeDocument/2006/relationships/tags" Target="../tags/tag2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rtbox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37325" y="6437313"/>
            <a:ext cx="33670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8000" rIns="0" bIns="0"/>
          <a:lstStyle/>
          <a:p>
            <a:pPr algn="l"/>
            <a:r>
              <a:rPr lang="de-DE" altLang="de-DE" sz="1200" dirty="0" smtClean="0"/>
              <a:t>Celle, 22.05.2015</a:t>
            </a:r>
            <a:endParaRPr lang="de-DE" altLang="de-DE" sz="1200" dirty="0"/>
          </a:p>
        </p:txBody>
      </p:sp>
      <p:sp>
        <p:nvSpPr>
          <p:cNvPr id="7" name="FirmaBox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37325" y="5589588"/>
            <a:ext cx="33686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8000" rIns="0" bIns="0"/>
          <a:lstStyle/>
          <a:p>
            <a:pPr algn="l"/>
            <a:r>
              <a:rPr lang="de-DE" altLang="de-DE" sz="1200" smtClean="0"/>
              <a:t>DB Netz AG</a:t>
            </a:r>
            <a:endParaRPr lang="de-DE" altLang="de-DE" sz="1200"/>
          </a:p>
        </p:txBody>
      </p:sp>
      <p:sp>
        <p:nvSpPr>
          <p:cNvPr id="8" name="Referentbox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37325" y="5876925"/>
            <a:ext cx="33670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8000" rIns="0" bIns="0"/>
          <a:lstStyle/>
          <a:p>
            <a:pPr algn="l"/>
            <a:r>
              <a:rPr lang="de-DE" altLang="de-DE" sz="1200" smtClean="0"/>
              <a:t>Frank Limprecht</a:t>
            </a:r>
            <a:endParaRPr lang="de-DE" altLang="de-DE" sz="1200"/>
          </a:p>
        </p:txBody>
      </p:sp>
      <p:sp>
        <p:nvSpPr>
          <p:cNvPr id="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537325" y="5561013"/>
            <a:ext cx="3368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37325" y="5849938"/>
            <a:ext cx="3368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537325" y="6137275"/>
            <a:ext cx="3368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37325" y="6426200"/>
            <a:ext cx="3368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OEBox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37325" y="6165850"/>
            <a:ext cx="33686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8000" rIns="0" bIns="0"/>
          <a:lstStyle/>
          <a:p>
            <a:pPr algn="l"/>
            <a:r>
              <a:rPr lang="de-DE" altLang="de-DE" sz="1200" dirty="0" smtClean="0"/>
              <a:t>Leiter Großprojekte Nord</a:t>
            </a:r>
            <a:endParaRPr lang="de-DE" altLang="de-DE" sz="1200" dirty="0"/>
          </a:p>
        </p:txBody>
      </p:sp>
      <p:sp>
        <p:nvSpPr>
          <p:cNvPr id="14" name="Titelbox"/>
          <p:cNvSpPr txBox="1">
            <a:spLocks noChangeArrowheads="1"/>
          </p:cNvSpPr>
          <p:nvPr/>
        </p:nvSpPr>
        <p:spPr bwMode="auto">
          <a:xfrm>
            <a:off x="3872850" y="2708900"/>
            <a:ext cx="5976830" cy="187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1pPr>
            <a:lvl2pPr algn="l"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2pPr>
            <a:lvl3pPr algn="l"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3pPr>
            <a:lvl4pPr algn="l"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4pPr>
            <a:lvl5pPr algn="l"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de-DE" altLang="de-DE" b="1" dirty="0" smtClean="0"/>
              <a:t>Einordnung der Machbarkeitsstudie </a:t>
            </a:r>
          </a:p>
          <a:p>
            <a:r>
              <a:rPr lang="de-DE" altLang="de-DE" b="1" dirty="0" smtClean="0"/>
              <a:t>der DB International in den </a:t>
            </a:r>
          </a:p>
          <a:p>
            <a:r>
              <a:rPr lang="de-DE" altLang="de-DE" b="1" dirty="0" smtClean="0"/>
              <a:t>Kontext des Gesamtprozesses</a:t>
            </a:r>
          </a:p>
          <a:p>
            <a:endParaRPr lang="de-DE" altLang="de-DE" sz="2000" b="1" dirty="0" smtClean="0"/>
          </a:p>
        </p:txBody>
      </p:sp>
      <p:sp>
        <p:nvSpPr>
          <p:cNvPr id="16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-1588" y="1125538"/>
            <a:ext cx="9907588" cy="287337"/>
          </a:xfrm>
          <a:custGeom>
            <a:avLst/>
            <a:gdLst>
              <a:gd name="T0" fmla="*/ 0 w 6260"/>
              <a:gd name="T1" fmla="*/ 0 h 181"/>
              <a:gd name="T2" fmla="*/ 0 w 6260"/>
              <a:gd name="T3" fmla="*/ 181 h 181"/>
              <a:gd name="T4" fmla="*/ 2132 w 6260"/>
              <a:gd name="T5" fmla="*/ 181 h 181"/>
              <a:gd name="T6" fmla="*/ 2132 w 6260"/>
              <a:gd name="T7" fmla="*/ 90 h 181"/>
              <a:gd name="T8" fmla="*/ 6260 w 6260"/>
              <a:gd name="T9" fmla="*/ 90 h 181"/>
              <a:gd name="T10" fmla="*/ 6260 w 6260"/>
              <a:gd name="T11" fmla="*/ 0 h 181"/>
              <a:gd name="T12" fmla="*/ 0 w 6260"/>
              <a:gd name="T13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60" h="181">
                <a:moveTo>
                  <a:pt x="0" y="0"/>
                </a:moveTo>
                <a:lnTo>
                  <a:pt x="0" y="181"/>
                </a:lnTo>
                <a:lnTo>
                  <a:pt x="2132" y="181"/>
                </a:lnTo>
                <a:lnTo>
                  <a:pt x="2132" y="90"/>
                </a:lnTo>
                <a:lnTo>
                  <a:pt x="6260" y="90"/>
                </a:lnTo>
                <a:lnTo>
                  <a:pt x="6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878C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49" r="1612" b="9227"/>
          <a:stretch/>
        </p:blipFill>
        <p:spPr>
          <a:xfrm rot="5400000">
            <a:off x="223169" y="3712394"/>
            <a:ext cx="2906853" cy="338436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84" y="1412875"/>
            <a:ext cx="3384363" cy="253827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53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025" y="404813"/>
            <a:ext cx="9258526" cy="647700"/>
          </a:xfrm>
        </p:spPr>
        <p:txBody>
          <a:bodyPr/>
          <a:lstStyle/>
          <a:p>
            <a:r>
              <a:rPr lang="de-DE" dirty="0" smtClean="0"/>
              <a:t>Die ermittelten Kosten aus der Machbarkeitsstudie entsprechen einer groben Kostenschätzung</a:t>
            </a:r>
            <a:endParaRPr lang="de-DE" dirty="0"/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4000500" y="6692900"/>
            <a:ext cx="1905000" cy="93663"/>
          </a:xfrm>
        </p:spPr>
        <p:txBody>
          <a:bodyPr/>
          <a:lstStyle/>
          <a:p>
            <a:fld id="{80B59B09-5E94-4174-927B-5E8451BAA136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1675066" y="1917570"/>
            <a:ext cx="2845559" cy="9361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 anchor="ctr"/>
          <a:lstStyle>
            <a:lvl1pPr marL="342900" indent="-342900"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179388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358775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539750" indent="-179388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marL="1588" lvl="1" indent="0" algn="l">
              <a:spcBef>
                <a:spcPct val="50000"/>
              </a:spcBef>
              <a:buClr>
                <a:srgbClr val="FF0000"/>
              </a:buClr>
              <a:buSzPct val="85000"/>
            </a:pPr>
            <a:r>
              <a:rPr lang="de-DE" altLang="de-DE" sz="1600" b="1" dirty="0" smtClean="0"/>
              <a:t>Verkehrsanlagen</a:t>
            </a:r>
            <a:endParaRPr lang="de-DE" altLang="de-DE" sz="1600" b="1" dirty="0"/>
          </a:p>
        </p:txBody>
      </p:sp>
      <p:sp>
        <p:nvSpPr>
          <p:cNvPr id="17" name="Rectangle 45"/>
          <p:cNvSpPr>
            <a:spLocks noChangeArrowheads="1"/>
          </p:cNvSpPr>
          <p:nvPr/>
        </p:nvSpPr>
        <p:spPr bwMode="auto">
          <a:xfrm>
            <a:off x="4207467" y="1917570"/>
            <a:ext cx="5497878" cy="9361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 anchor="ctr"/>
          <a:lstStyle>
            <a:lvl1pPr marL="342900" indent="-342900"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179388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358775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539750" indent="-179388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marL="287338" lvl="1" indent="-285750" algn="l">
              <a:spcBef>
                <a:spcPct val="50000"/>
              </a:spcBef>
              <a:buClr>
                <a:srgbClr val="FF0000"/>
              </a:buClr>
              <a:buSzPct val="85000"/>
              <a:buBlip>
                <a:blip r:embed="rId3"/>
              </a:buBlip>
            </a:pPr>
            <a:r>
              <a:rPr lang="de-DE" altLang="de-DE" sz="1500" dirty="0" smtClean="0"/>
              <a:t>Mengenermittlung und Multiplikation mit Referenzpreis aus Kostenkennwertekatalog</a:t>
            </a:r>
            <a:endParaRPr lang="de-DE" altLang="de-DE" sz="1500" dirty="0"/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1747077" y="1484729"/>
            <a:ext cx="2413813" cy="340735"/>
          </a:xfrm>
          <a:prstGeom prst="rect">
            <a:avLst/>
          </a:prstGeom>
          <a:solidFill>
            <a:schemeClr val="bg1"/>
          </a:solidFill>
          <a:ln w="508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90000" tIns="46800" rIns="90000" bIns="46800" anchor="ctr">
            <a:spAutoFit/>
          </a:bodyPr>
          <a:lstStyle/>
          <a:p>
            <a:pPr marL="342900" indent="-342900" algn="l"/>
            <a:r>
              <a:rPr lang="de-DE" b="1" dirty="0" smtClean="0"/>
              <a:t>Kostenblock</a:t>
            </a:r>
            <a:endParaRPr lang="de-DE" b="1" dirty="0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4270383" y="1496425"/>
            <a:ext cx="5363267" cy="340735"/>
          </a:xfrm>
          <a:prstGeom prst="rect">
            <a:avLst/>
          </a:prstGeom>
          <a:solidFill>
            <a:schemeClr val="bg1"/>
          </a:solidFill>
          <a:ln w="508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90000" tIns="46800" rIns="90000" bIns="46800" anchor="ctr">
            <a:spAutoFit/>
          </a:bodyPr>
          <a:lstStyle/>
          <a:p>
            <a:pPr marL="342900" indent="-342900" algn="l"/>
            <a:r>
              <a:rPr lang="de-DE" b="1" dirty="0" smtClean="0"/>
              <a:t>Ansatz </a:t>
            </a:r>
            <a:r>
              <a:rPr lang="de-DE" b="1" dirty="0" err="1" smtClean="0"/>
              <a:t>Kostenherleitung</a:t>
            </a:r>
            <a:endParaRPr lang="de-DE" b="1" dirty="0"/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1675381" y="2852920"/>
            <a:ext cx="2845559" cy="9361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 anchor="ctr"/>
          <a:lstStyle/>
          <a:p>
            <a:pPr marL="1588" lvl="1" algn="l">
              <a:spcBef>
                <a:spcPct val="50000"/>
              </a:spcBef>
              <a:buClr>
                <a:srgbClr val="FF0000"/>
              </a:buClr>
              <a:buSzPct val="85000"/>
            </a:pPr>
            <a:r>
              <a:rPr lang="de-DE" altLang="de-DE" b="1" dirty="0">
                <a:solidFill>
                  <a:srgbClr val="000000"/>
                </a:solidFill>
              </a:rPr>
              <a:t>Lärmschutzmaßnahmen</a:t>
            </a:r>
          </a:p>
        </p:txBody>
      </p:sp>
      <p:sp>
        <p:nvSpPr>
          <p:cNvPr id="26" name="Rectangle 45"/>
          <p:cNvSpPr>
            <a:spLocks noChangeArrowheads="1"/>
          </p:cNvSpPr>
          <p:nvPr/>
        </p:nvSpPr>
        <p:spPr bwMode="auto">
          <a:xfrm>
            <a:off x="4207782" y="2852920"/>
            <a:ext cx="5497878" cy="9361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/>
          <a:lstStyle>
            <a:lvl1pPr marL="342900" indent="-342900"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179388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358775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539750" indent="-179388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marL="287338" lvl="1" indent="-285750" algn="l">
              <a:spcBef>
                <a:spcPts val="0"/>
              </a:spcBef>
              <a:buClr>
                <a:srgbClr val="FF0000"/>
              </a:buClr>
              <a:buSzPct val="85000"/>
              <a:buBlip>
                <a:blip r:embed="rId3"/>
              </a:buBlip>
            </a:pPr>
            <a:r>
              <a:rPr lang="de-DE" altLang="de-DE" sz="1500" dirty="0" smtClean="0"/>
              <a:t>Ermittlung der betroffenen Wohneinheiten. Ableitung der erforderlichen Menge an Lärmschutzwänden (4 m)</a:t>
            </a:r>
          </a:p>
          <a:p>
            <a:pPr marL="287338" lvl="1" indent="-285750" algn="l">
              <a:spcBef>
                <a:spcPts val="0"/>
              </a:spcBef>
              <a:buClr>
                <a:srgbClr val="FF0000"/>
              </a:buClr>
              <a:buSzPct val="85000"/>
              <a:buBlip>
                <a:blip r:embed="rId3"/>
              </a:buBlip>
            </a:pPr>
            <a:r>
              <a:rPr lang="de-DE" altLang="de-DE" sz="1500" dirty="0" smtClean="0"/>
              <a:t>Multiplikation mit Referenzpreis (Kostenkennwertekatalog) 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1675381" y="3789050"/>
            <a:ext cx="2845559" cy="9361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 anchor="ctr"/>
          <a:lstStyle>
            <a:lvl1pPr marL="342900" indent="-342900"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179388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358775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539750" indent="-179388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marL="1588" lvl="1" indent="0" algn="l">
              <a:spcBef>
                <a:spcPct val="50000"/>
              </a:spcBef>
              <a:buClr>
                <a:srgbClr val="FF0000"/>
              </a:buClr>
              <a:buSzPct val="85000"/>
            </a:pPr>
            <a:r>
              <a:rPr lang="de-DE" altLang="de-DE" sz="1600" b="1" dirty="0" smtClean="0"/>
              <a:t>Umwelt- und </a:t>
            </a:r>
            <a:r>
              <a:rPr lang="de-DE" altLang="de-DE" sz="1600" b="1" dirty="0"/>
              <a:t>Naturschutzmaßnahmen</a:t>
            </a:r>
          </a:p>
        </p:txBody>
      </p:sp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4207782" y="3789050"/>
            <a:ext cx="5497878" cy="9361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 anchor="ctr"/>
          <a:lstStyle>
            <a:lvl1pPr marL="342900" indent="-342900"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179388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358775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539750" indent="-179388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marL="287338" lvl="1" indent="-285750" algn="l">
              <a:spcBef>
                <a:spcPct val="50000"/>
              </a:spcBef>
              <a:buClr>
                <a:srgbClr val="FF0000"/>
              </a:buClr>
              <a:buSzPct val="85000"/>
              <a:buBlip>
                <a:blip r:embed="rId3"/>
              </a:buBlip>
            </a:pPr>
            <a:r>
              <a:rPr lang="de-DE" altLang="de-DE" sz="1500" dirty="0" smtClean="0"/>
              <a:t>Die errechneten Kosten für den Natur- und Artenschutz wurden aus Referenzprojekten der DB AG abgeleitet</a:t>
            </a:r>
            <a:endParaRPr lang="de-DE" altLang="de-DE" sz="1500" dirty="0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200339" y="4728067"/>
            <a:ext cx="1474727" cy="93613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1545A"/>
                  </a:outerShdw>
                </a:effectLst>
              </a14:hiddenEffects>
            </a:ext>
          </a:extLst>
        </p:spPr>
        <p:txBody>
          <a:bodyPr lIns="90000" tIns="90000" rIns="90000" bIns="90000" anchor="ctr"/>
          <a:lstStyle>
            <a:lvl1pPr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endParaRPr lang="de-DE" altLang="de-DE" sz="4000" b="1" dirty="0">
              <a:solidFill>
                <a:schemeClr val="tx1"/>
              </a:solidFill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1675381" y="4725180"/>
            <a:ext cx="2845559" cy="9361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 anchor="ctr"/>
          <a:lstStyle>
            <a:lvl1pPr marL="342900" indent="-342900"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179388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358775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539750" indent="-179388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marL="1588" lvl="1" indent="0" algn="l">
              <a:spcBef>
                <a:spcPct val="50000"/>
              </a:spcBef>
              <a:buClr>
                <a:srgbClr val="FF0000"/>
              </a:buClr>
              <a:buSzPct val="85000"/>
            </a:pPr>
            <a:r>
              <a:rPr lang="de-DE" altLang="de-DE" sz="1600" b="1" dirty="0" smtClean="0"/>
              <a:t>Grunderwerb</a:t>
            </a:r>
            <a:endParaRPr lang="de-DE" altLang="de-DE" sz="1600" b="1" dirty="0"/>
          </a:p>
        </p:txBody>
      </p:sp>
      <p:sp>
        <p:nvSpPr>
          <p:cNvPr id="32" name="Rectangle 45"/>
          <p:cNvSpPr>
            <a:spLocks noChangeArrowheads="1"/>
          </p:cNvSpPr>
          <p:nvPr/>
        </p:nvSpPr>
        <p:spPr bwMode="auto">
          <a:xfrm>
            <a:off x="4207782" y="4725180"/>
            <a:ext cx="5497878" cy="9361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 anchor="ctr"/>
          <a:lstStyle>
            <a:lvl1pPr marL="342900" indent="-342900"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179388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358775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539750" indent="-179388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marL="287338" lvl="1" indent="-285750" algn="l">
              <a:spcBef>
                <a:spcPts val="0"/>
              </a:spcBef>
              <a:buClr>
                <a:srgbClr val="FF0000"/>
              </a:buClr>
              <a:buSzPct val="85000"/>
              <a:buBlip>
                <a:blip r:embed="rId3"/>
              </a:buBlip>
            </a:pPr>
            <a:r>
              <a:rPr lang="de-DE" altLang="de-DE" sz="1500" dirty="0" smtClean="0"/>
              <a:t>Ermittlung des notwendigen Grunderwerbs</a:t>
            </a:r>
          </a:p>
          <a:p>
            <a:pPr marL="287338" lvl="1" indent="-285750" algn="l">
              <a:spcBef>
                <a:spcPts val="0"/>
              </a:spcBef>
              <a:buClr>
                <a:srgbClr val="FF0000"/>
              </a:buClr>
              <a:buSzPct val="85000"/>
              <a:buBlip>
                <a:blip r:embed="rId3"/>
              </a:buBlip>
            </a:pPr>
            <a:r>
              <a:rPr lang="de-DE" altLang="de-DE" sz="1500" dirty="0" smtClean="0"/>
              <a:t>Multiplikation mit den jeweils gültigen Bodenrichtwerten</a:t>
            </a:r>
            <a:endParaRPr lang="de-DE" altLang="de-DE" sz="1500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3" y="1916786"/>
            <a:ext cx="1489430" cy="1113575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2"/>
          <a:stretch/>
        </p:blipFill>
        <p:spPr>
          <a:xfrm>
            <a:off x="191872" y="2844453"/>
            <a:ext cx="1488145" cy="959485"/>
          </a:xfrm>
          <a:prstGeom prst="rect">
            <a:avLst/>
          </a:prstGeom>
        </p:spPr>
      </p:pic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200339" y="5661310"/>
            <a:ext cx="1474727" cy="93613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1545A"/>
                  </a:outerShdw>
                </a:effectLst>
              </a14:hiddenEffects>
            </a:ext>
          </a:extLst>
        </p:spPr>
        <p:txBody>
          <a:bodyPr lIns="90000" tIns="90000" rIns="90000" bIns="90000" anchor="ctr"/>
          <a:lstStyle>
            <a:lvl1pPr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>
              <a:buSzTx/>
              <a:buFontTx/>
              <a:buNone/>
            </a:pPr>
            <a:r>
              <a:rPr lang="de-DE" altLang="de-DE" sz="4000" b="1" dirty="0" smtClean="0">
                <a:solidFill>
                  <a:schemeClr val="tx1"/>
                </a:solidFill>
              </a:rPr>
              <a:t>%</a:t>
            </a:r>
            <a:endParaRPr lang="de-DE" altLang="de-DE" sz="4000" b="1" dirty="0">
              <a:solidFill>
                <a:schemeClr val="tx1"/>
              </a:solidFill>
            </a:endParaRPr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1675381" y="5664197"/>
            <a:ext cx="2532401" cy="9303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 anchor="ctr"/>
          <a:lstStyle>
            <a:lvl1pPr marL="342900" indent="-342900"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179388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358775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539750" indent="-179388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marL="1588" lvl="1" indent="0" algn="l">
              <a:spcBef>
                <a:spcPct val="50000"/>
              </a:spcBef>
              <a:buClr>
                <a:srgbClr val="FF0000"/>
              </a:buClr>
              <a:buSzPct val="85000"/>
            </a:pPr>
            <a:r>
              <a:rPr lang="de-DE" altLang="de-DE" sz="1600" b="1" dirty="0" smtClean="0"/>
              <a:t>Pauschale Zuschläge </a:t>
            </a:r>
            <a:endParaRPr lang="de-DE" altLang="de-DE" sz="1600" b="1" dirty="0"/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4207782" y="5661310"/>
            <a:ext cx="5497878" cy="9361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/>
          <a:lstStyle>
            <a:lvl1pPr marL="342900" indent="-342900"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179388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358775" indent="-1778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539750" indent="-179388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marL="1588" lvl="1" indent="0" algn="l">
              <a:spcBef>
                <a:spcPts val="0"/>
              </a:spcBef>
              <a:buClr>
                <a:srgbClr val="FF0000"/>
              </a:buClr>
              <a:buSzPct val="85000"/>
            </a:pPr>
            <a:endParaRPr lang="de-DE" sz="1400" dirty="0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7" b="7338"/>
          <a:stretch/>
        </p:blipFill>
        <p:spPr>
          <a:xfrm>
            <a:off x="191407" y="3789049"/>
            <a:ext cx="1489430" cy="93901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207782" y="5629641"/>
            <a:ext cx="54258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lvl="1" indent="-285750" algn="l">
              <a:spcBef>
                <a:spcPts val="0"/>
              </a:spcBef>
              <a:buClr>
                <a:srgbClr val="FF0000"/>
              </a:buClr>
              <a:buSzPct val="85000"/>
              <a:buBlip>
                <a:blip r:embed="rId3"/>
              </a:buBlip>
            </a:pPr>
            <a:r>
              <a:rPr lang="de-DE" sz="1500" dirty="0"/>
              <a:t>Beaufschlagung mit prozentualen Ansätzen für</a:t>
            </a:r>
          </a:p>
          <a:p>
            <a:pPr marL="287338" lvl="1" indent="-19050" algn="l">
              <a:spcBef>
                <a:spcPts val="0"/>
              </a:spcBef>
              <a:buClr>
                <a:srgbClr val="FF0000"/>
              </a:buClr>
              <a:buSzPct val="85000"/>
              <a:buFont typeface="Symbol" panose="05050102010706020507" pitchFamily="18" charset="2"/>
              <a:buChar char="-"/>
            </a:pPr>
            <a:r>
              <a:rPr lang="de-DE" sz="1500" dirty="0"/>
              <a:t>Planungskosten (18%)</a:t>
            </a:r>
          </a:p>
          <a:p>
            <a:pPr marL="287338" lvl="1" indent="-19050" algn="l">
              <a:spcBef>
                <a:spcPts val="0"/>
              </a:spcBef>
              <a:buClr>
                <a:srgbClr val="FF0000"/>
              </a:buClr>
              <a:buSzPct val="85000"/>
              <a:buFont typeface="Symbol" panose="05050102010706020507" pitchFamily="18" charset="2"/>
              <a:buChar char="-"/>
            </a:pPr>
            <a:r>
              <a:rPr lang="de-DE" sz="1500" dirty="0"/>
              <a:t>Baunebenkosten (diverse) </a:t>
            </a:r>
          </a:p>
          <a:p>
            <a:pPr marL="287338" lvl="1" indent="-19050" algn="l">
              <a:spcBef>
                <a:spcPts val="0"/>
              </a:spcBef>
              <a:buClr>
                <a:srgbClr val="FF0000"/>
              </a:buClr>
              <a:buSzPct val="85000"/>
              <a:buFont typeface="Symbol" panose="05050102010706020507" pitchFamily="18" charset="2"/>
              <a:buChar char="-"/>
            </a:pPr>
            <a:r>
              <a:rPr lang="de-DE" sz="1500" dirty="0"/>
              <a:t>Risikopauschale (30</a:t>
            </a:r>
            <a:r>
              <a:rPr lang="de-DE" sz="1500" dirty="0" smtClean="0"/>
              <a:t>%)</a:t>
            </a:r>
            <a:endParaRPr lang="de-DE" sz="1500" dirty="0"/>
          </a:p>
          <a:p>
            <a:endParaRPr lang="de-DE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" t="9660" r="60282" b="12121"/>
          <a:stretch/>
        </p:blipFill>
        <p:spPr bwMode="auto">
          <a:xfrm>
            <a:off x="191406" y="4725178"/>
            <a:ext cx="1483659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</p:spPr>
        <p:txBody>
          <a:bodyPr/>
          <a:lstStyle/>
          <a:p>
            <a:r>
              <a:rPr lang="de-DE" altLang="de-DE" dirty="0" smtClean="0"/>
              <a:t>DB Netz AG | Frank </a:t>
            </a:r>
            <a:r>
              <a:rPr lang="de-DE" altLang="de-DE" dirty="0" err="1" smtClean="0"/>
              <a:t>Limprecht</a:t>
            </a:r>
            <a:r>
              <a:rPr lang="de-DE" altLang="de-DE" dirty="0" smtClean="0"/>
              <a:t> | 22.05.2015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0254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box"/>
          <p:cNvSpPr txBox="1">
            <a:spLocks noChangeArrowheads="1"/>
          </p:cNvSpPr>
          <p:nvPr/>
        </p:nvSpPr>
        <p:spPr bwMode="auto">
          <a:xfrm>
            <a:off x="3872850" y="2852920"/>
            <a:ext cx="5976830" cy="187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1pPr>
            <a:lvl2pPr algn="l"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2pPr>
            <a:lvl3pPr algn="l"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3pPr>
            <a:lvl4pPr algn="l"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4pPr>
            <a:lvl5pPr algn="l"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endParaRPr lang="de-DE" altLang="de-DE" sz="2800" b="1" dirty="0" smtClean="0"/>
          </a:p>
          <a:p>
            <a:endParaRPr lang="de-DE" altLang="de-DE" sz="2800" b="1" dirty="0"/>
          </a:p>
          <a:p>
            <a:endParaRPr lang="de-DE" altLang="de-DE" sz="2800" b="1" dirty="0" smtClean="0"/>
          </a:p>
          <a:p>
            <a:r>
              <a:rPr lang="de-DE" altLang="de-DE" sz="2800" b="1" dirty="0" smtClean="0"/>
              <a:t>Vielen Dank für Ihre</a:t>
            </a:r>
          </a:p>
          <a:p>
            <a:r>
              <a:rPr lang="de-DE" altLang="de-DE" sz="2800" b="1" dirty="0" smtClean="0"/>
              <a:t>Aufmerksamkeit.</a:t>
            </a:r>
          </a:p>
          <a:p>
            <a:endParaRPr lang="de-DE" altLang="de-DE" sz="2800" b="1" dirty="0"/>
          </a:p>
          <a:p>
            <a:endParaRPr lang="de-DE" altLang="de-DE" sz="2800" b="1" dirty="0" smtClean="0"/>
          </a:p>
          <a:p>
            <a:r>
              <a:rPr lang="de-DE" altLang="de-DE" sz="2800" b="1" dirty="0" smtClean="0"/>
              <a:t>Für Fragen stehe ich Ihnen jetzt gern zur Verfügung.</a:t>
            </a:r>
          </a:p>
        </p:txBody>
      </p:sp>
      <p:sp>
        <p:nvSpPr>
          <p:cNvPr id="16" name="Freeform 1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-1588" y="1125538"/>
            <a:ext cx="9907588" cy="287337"/>
          </a:xfrm>
          <a:custGeom>
            <a:avLst/>
            <a:gdLst>
              <a:gd name="T0" fmla="*/ 0 w 6260"/>
              <a:gd name="T1" fmla="*/ 0 h 181"/>
              <a:gd name="T2" fmla="*/ 0 w 6260"/>
              <a:gd name="T3" fmla="*/ 181 h 181"/>
              <a:gd name="T4" fmla="*/ 2132 w 6260"/>
              <a:gd name="T5" fmla="*/ 181 h 181"/>
              <a:gd name="T6" fmla="*/ 2132 w 6260"/>
              <a:gd name="T7" fmla="*/ 90 h 181"/>
              <a:gd name="T8" fmla="*/ 6260 w 6260"/>
              <a:gd name="T9" fmla="*/ 90 h 181"/>
              <a:gd name="T10" fmla="*/ 6260 w 6260"/>
              <a:gd name="T11" fmla="*/ 0 h 181"/>
              <a:gd name="T12" fmla="*/ 0 w 6260"/>
              <a:gd name="T13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60" h="181">
                <a:moveTo>
                  <a:pt x="0" y="0"/>
                </a:moveTo>
                <a:lnTo>
                  <a:pt x="0" y="181"/>
                </a:lnTo>
                <a:lnTo>
                  <a:pt x="2132" y="181"/>
                </a:lnTo>
                <a:lnTo>
                  <a:pt x="2132" y="90"/>
                </a:lnTo>
                <a:lnTo>
                  <a:pt x="6260" y="90"/>
                </a:lnTo>
                <a:lnTo>
                  <a:pt x="6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878C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49" r="1612" b="9227"/>
          <a:stretch/>
        </p:blipFill>
        <p:spPr>
          <a:xfrm rot="5400000">
            <a:off x="223169" y="3712394"/>
            <a:ext cx="2906853" cy="338436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84" y="1412875"/>
            <a:ext cx="3384363" cy="253827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5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6BEF-E947-4B08-B52E-F90C4F01507A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</p:spPr>
        <p:txBody>
          <a:bodyPr/>
          <a:lstStyle/>
          <a:p>
            <a:r>
              <a:rPr lang="de-DE" altLang="de-DE" dirty="0" smtClean="0"/>
              <a:t>DB Netz AG | Frank </a:t>
            </a:r>
            <a:r>
              <a:rPr lang="de-DE" altLang="de-DE" dirty="0" err="1" smtClean="0"/>
              <a:t>Limprecht</a:t>
            </a:r>
            <a:r>
              <a:rPr lang="de-DE" altLang="de-DE" dirty="0" smtClean="0"/>
              <a:t> | 22.05.2015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569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59B09-5E94-4174-927B-5E8451BAA136}" type="slidenum">
              <a:rPr lang="de-DE" altLang="de-DE" smtClean="0"/>
              <a:pPr/>
              <a:t>13</a:t>
            </a:fld>
            <a:endParaRPr lang="de-DE" altLang="de-DE"/>
          </a:p>
        </p:txBody>
      </p:sp>
      <p:sp>
        <p:nvSpPr>
          <p:cNvPr id="5" name="Text Box 2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025" y="401638"/>
            <a:ext cx="69135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defRPr sz="2400">
                <a:solidFill>
                  <a:schemeClr val="tx1"/>
                </a:solidFill>
                <a:latin typeface="DB Office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DB Office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DB Office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DB Office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DB Offic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de-DE" altLang="de-DE" sz="2000" b="1" dirty="0" smtClean="0">
                <a:solidFill>
                  <a:schemeClr val="tx2"/>
                </a:solidFill>
              </a:rPr>
              <a:t>Mögliche Transportleistung in TEU bei unterschiedlichen Verkehrsträgern</a:t>
            </a:r>
            <a:endParaRPr lang="de-DE" altLang="de-DE" sz="2000" b="1" dirty="0">
              <a:solidFill>
                <a:schemeClr val="tx2"/>
              </a:solidFill>
            </a:endParaRPr>
          </a:p>
        </p:txBody>
      </p:sp>
      <p:grpSp>
        <p:nvGrpSpPr>
          <p:cNvPr id="205" name="Gruppieren 204"/>
          <p:cNvGrpSpPr/>
          <p:nvPr/>
        </p:nvGrpSpPr>
        <p:grpSpPr>
          <a:xfrm>
            <a:off x="1352501" y="1772770"/>
            <a:ext cx="7201000" cy="4301369"/>
            <a:chOff x="200025" y="1773238"/>
            <a:chExt cx="9505950" cy="4479925"/>
          </a:xfrm>
        </p:grpSpPr>
        <p:sp>
          <p:nvSpPr>
            <p:cNvPr id="206" name="Rectangle 35"/>
            <p:cNvSpPr>
              <a:spLocks noChangeArrowheads="1"/>
            </p:cNvSpPr>
            <p:nvPr/>
          </p:nvSpPr>
          <p:spPr bwMode="auto">
            <a:xfrm>
              <a:off x="200025" y="3704239"/>
              <a:ext cx="3816350" cy="21933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90000" rIns="90000" bIns="90000"/>
            <a:lstStyle>
              <a:lvl1pPr marL="342900" indent="-3429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1pPr>
              <a:lvl2pPr marL="179388" indent="-1778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2pPr>
              <a:lvl3pPr marL="358775" indent="-1778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3pPr>
              <a:lvl4pPr marL="539750" indent="-179388">
                <a:defRPr sz="1200">
                  <a:solidFill>
                    <a:srgbClr val="000000"/>
                  </a:solidFill>
                  <a:latin typeface="DB Office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9pPr>
            </a:lstStyle>
            <a:p>
              <a:pPr marL="1588" lvl="1" indent="0" algn="l">
                <a:spcBef>
                  <a:spcPct val="50000"/>
                </a:spcBef>
                <a:buClr>
                  <a:srgbClr val="FF0000"/>
                </a:buClr>
                <a:buSzPct val="85000"/>
              </a:pPr>
              <a:endParaRPr lang="de-DE" altLang="de-DE" dirty="0"/>
            </a:p>
          </p:txBody>
        </p:sp>
        <p:grpSp>
          <p:nvGrpSpPr>
            <p:cNvPr id="208" name="Gruppieren 207"/>
            <p:cNvGrpSpPr/>
            <p:nvPr/>
          </p:nvGrpSpPr>
          <p:grpSpPr>
            <a:xfrm>
              <a:off x="1990532" y="1773238"/>
              <a:ext cx="7715443" cy="4479925"/>
              <a:chOff x="1990532" y="1773238"/>
              <a:chExt cx="7715443" cy="4479925"/>
            </a:xfrm>
          </p:grpSpPr>
          <p:sp>
            <p:nvSpPr>
              <p:cNvPr id="209" name="Freeform 5"/>
              <p:cNvSpPr>
                <a:spLocks/>
              </p:cNvSpPr>
              <p:nvPr/>
            </p:nvSpPr>
            <p:spPr bwMode="auto">
              <a:xfrm rot="600000">
                <a:off x="2052638" y="2892426"/>
                <a:ext cx="5800725" cy="858838"/>
              </a:xfrm>
              <a:custGeom>
                <a:avLst/>
                <a:gdLst>
                  <a:gd name="T0" fmla="*/ 2147483647 w 3390"/>
                  <a:gd name="T1" fmla="*/ 0 h 541"/>
                  <a:gd name="T2" fmla="*/ 2147483647 w 3390"/>
                  <a:gd name="T3" fmla="*/ 2147483647 h 541"/>
                  <a:gd name="T4" fmla="*/ 2147483647 w 3390"/>
                  <a:gd name="T5" fmla="*/ 2147483647 h 541"/>
                  <a:gd name="T6" fmla="*/ 0 w 3390"/>
                  <a:gd name="T7" fmla="*/ 2147483647 h 541"/>
                  <a:gd name="T8" fmla="*/ 2147483647 w 3390"/>
                  <a:gd name="T9" fmla="*/ 0 h 5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90" h="541">
                    <a:moveTo>
                      <a:pt x="3382" y="0"/>
                    </a:moveTo>
                    <a:lnTo>
                      <a:pt x="3390" y="40"/>
                    </a:lnTo>
                    <a:lnTo>
                      <a:pt x="8" y="541"/>
                    </a:lnTo>
                    <a:lnTo>
                      <a:pt x="0" y="501"/>
                    </a:lnTo>
                    <a:lnTo>
                      <a:pt x="33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0" name="Line 6"/>
              <p:cNvSpPr>
                <a:spLocks noChangeShapeType="1"/>
              </p:cNvSpPr>
              <p:nvPr/>
            </p:nvSpPr>
            <p:spPr bwMode="auto">
              <a:xfrm flipV="1">
                <a:off x="7837618" y="3271643"/>
                <a:ext cx="0" cy="53498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4943477" y="2497607"/>
                <a:ext cx="709613" cy="844080"/>
              </a:xfrm>
              <a:custGeom>
                <a:avLst/>
                <a:gdLst>
                  <a:gd name="T0" fmla="*/ 0 w 464"/>
                  <a:gd name="T1" fmla="*/ 2147483647 h 509"/>
                  <a:gd name="T2" fmla="*/ 2147483647 w 464"/>
                  <a:gd name="T3" fmla="*/ 2147483647 h 509"/>
                  <a:gd name="T4" fmla="*/ 2147483647 w 464"/>
                  <a:gd name="T5" fmla="*/ 2147483647 h 509"/>
                  <a:gd name="T6" fmla="*/ 2147483647 w 464"/>
                  <a:gd name="T7" fmla="*/ 0 h 509"/>
                  <a:gd name="T8" fmla="*/ 2147483647 w 464"/>
                  <a:gd name="T9" fmla="*/ 2147483647 h 509"/>
                  <a:gd name="T10" fmla="*/ 2147483647 w 464"/>
                  <a:gd name="T11" fmla="*/ 2147483647 h 509"/>
                  <a:gd name="T12" fmla="*/ 2147483647 w 464"/>
                  <a:gd name="T13" fmla="*/ 2147483647 h 509"/>
                  <a:gd name="T14" fmla="*/ 0 w 464"/>
                  <a:gd name="T15" fmla="*/ 2147483647 h 5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4" h="509">
                    <a:moveTo>
                      <a:pt x="0" y="468"/>
                    </a:moveTo>
                    <a:lnTo>
                      <a:pt x="392" y="40"/>
                    </a:lnTo>
                    <a:lnTo>
                      <a:pt x="368" y="16"/>
                    </a:lnTo>
                    <a:lnTo>
                      <a:pt x="464" y="0"/>
                    </a:lnTo>
                    <a:lnTo>
                      <a:pt x="456" y="96"/>
                    </a:lnTo>
                    <a:lnTo>
                      <a:pt x="432" y="72"/>
                    </a:lnTo>
                    <a:lnTo>
                      <a:pt x="40" y="509"/>
                    </a:lnTo>
                    <a:lnTo>
                      <a:pt x="0" y="468"/>
                    </a:lnTo>
                  </a:path>
                </a:pathLst>
              </a:custGeom>
              <a:noFill/>
              <a:ln w="9525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3" name="Arc 10"/>
              <p:cNvSpPr>
                <a:spLocks/>
              </p:cNvSpPr>
              <p:nvPr/>
            </p:nvSpPr>
            <p:spPr bwMode="auto">
              <a:xfrm>
                <a:off x="4351338" y="2686050"/>
                <a:ext cx="1273175" cy="590550"/>
              </a:xfrm>
              <a:custGeom>
                <a:avLst/>
                <a:gdLst>
                  <a:gd name="T0" fmla="*/ 0 w 42005"/>
                  <a:gd name="T1" fmla="*/ 334813088 h 21600"/>
                  <a:gd name="T2" fmla="*/ 1169667252 w 42005"/>
                  <a:gd name="T3" fmla="*/ 341986001 h 21600"/>
                  <a:gd name="T4" fmla="*/ 583649881 w 42005"/>
                  <a:gd name="T5" fmla="*/ 44143068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005" h="21600" fill="none" extrusionOk="0">
                    <a:moveTo>
                      <a:pt x="-1" y="16382"/>
                    </a:moveTo>
                    <a:cubicBezTo>
                      <a:pt x="2395" y="6756"/>
                      <a:pt x="11040" y="-1"/>
                      <a:pt x="20960" y="0"/>
                    </a:cubicBezTo>
                    <a:cubicBezTo>
                      <a:pt x="31014" y="0"/>
                      <a:pt x="39739" y="6937"/>
                      <a:pt x="42004" y="16734"/>
                    </a:cubicBezTo>
                  </a:path>
                  <a:path w="42005" h="21600" stroke="0" extrusionOk="0">
                    <a:moveTo>
                      <a:pt x="-1" y="16382"/>
                    </a:moveTo>
                    <a:cubicBezTo>
                      <a:pt x="2395" y="6756"/>
                      <a:pt x="11040" y="-1"/>
                      <a:pt x="20960" y="0"/>
                    </a:cubicBezTo>
                    <a:cubicBezTo>
                      <a:pt x="31014" y="0"/>
                      <a:pt x="39739" y="6937"/>
                      <a:pt x="42004" y="16734"/>
                    </a:cubicBezTo>
                    <a:lnTo>
                      <a:pt x="20960" y="21600"/>
                    </a:lnTo>
                    <a:lnTo>
                      <a:pt x="-1" y="16382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4" name="Rectangle 11"/>
              <p:cNvSpPr>
                <a:spLocks noChangeArrowheads="1"/>
              </p:cNvSpPr>
              <p:nvPr/>
            </p:nvSpPr>
            <p:spPr bwMode="auto">
              <a:xfrm>
                <a:off x="5653088" y="5894388"/>
                <a:ext cx="88900" cy="101600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15" name="Rectangle 12"/>
              <p:cNvSpPr>
                <a:spLocks noChangeArrowheads="1"/>
              </p:cNvSpPr>
              <p:nvPr/>
            </p:nvSpPr>
            <p:spPr bwMode="auto">
              <a:xfrm>
                <a:off x="5653088" y="5894388"/>
                <a:ext cx="88900" cy="101600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16" name="Rectangle 13"/>
              <p:cNvSpPr>
                <a:spLocks noChangeArrowheads="1"/>
              </p:cNvSpPr>
              <p:nvPr/>
            </p:nvSpPr>
            <p:spPr bwMode="auto">
              <a:xfrm>
                <a:off x="4243388" y="5894388"/>
                <a:ext cx="88900" cy="101600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17" name="Rectangle 14"/>
              <p:cNvSpPr>
                <a:spLocks noChangeArrowheads="1"/>
              </p:cNvSpPr>
              <p:nvPr/>
            </p:nvSpPr>
            <p:spPr bwMode="auto">
              <a:xfrm>
                <a:off x="4243388" y="5894388"/>
                <a:ext cx="88900" cy="101600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18" name="Line 15"/>
              <p:cNvSpPr>
                <a:spLocks noChangeShapeType="1"/>
              </p:cNvSpPr>
              <p:nvPr/>
            </p:nvSpPr>
            <p:spPr bwMode="auto">
              <a:xfrm flipV="1">
                <a:off x="4243388" y="5867400"/>
                <a:ext cx="1587" cy="10318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9" name="Arc 16"/>
              <p:cNvSpPr>
                <a:spLocks/>
              </p:cNvSpPr>
              <p:nvPr/>
            </p:nvSpPr>
            <p:spPr bwMode="auto">
              <a:xfrm>
                <a:off x="4243388" y="5970588"/>
                <a:ext cx="1498600" cy="282575"/>
              </a:xfrm>
              <a:custGeom>
                <a:avLst/>
                <a:gdLst>
                  <a:gd name="T0" fmla="*/ 1803139838 w 43200"/>
                  <a:gd name="T1" fmla="*/ 0 h 22105"/>
                  <a:gd name="T2" fmla="*/ 250287 w 43200"/>
                  <a:gd name="T3" fmla="*/ 0 h 22105"/>
                  <a:gd name="T4" fmla="*/ 901695062 w 43200"/>
                  <a:gd name="T5" fmla="*/ 1054994 h 221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105" fill="none" extrusionOk="0">
                    <a:moveTo>
                      <a:pt x="43194" y="-1"/>
                    </a:moveTo>
                    <a:cubicBezTo>
                      <a:pt x="43198" y="168"/>
                      <a:pt x="43200" y="336"/>
                      <a:pt x="43200" y="505"/>
                    </a:cubicBezTo>
                    <a:cubicBezTo>
                      <a:pt x="43200" y="12434"/>
                      <a:pt x="33529" y="22105"/>
                      <a:pt x="21600" y="22105"/>
                    </a:cubicBezTo>
                    <a:cubicBezTo>
                      <a:pt x="9670" y="22105"/>
                      <a:pt x="0" y="12434"/>
                      <a:pt x="0" y="505"/>
                    </a:cubicBezTo>
                    <a:cubicBezTo>
                      <a:pt x="-1" y="336"/>
                      <a:pt x="1" y="168"/>
                      <a:pt x="5" y="-1"/>
                    </a:cubicBezTo>
                  </a:path>
                  <a:path w="43200" h="22105" stroke="0" extrusionOk="0">
                    <a:moveTo>
                      <a:pt x="43194" y="-1"/>
                    </a:moveTo>
                    <a:cubicBezTo>
                      <a:pt x="43198" y="168"/>
                      <a:pt x="43200" y="336"/>
                      <a:pt x="43200" y="505"/>
                    </a:cubicBezTo>
                    <a:cubicBezTo>
                      <a:pt x="43200" y="12434"/>
                      <a:pt x="33529" y="22105"/>
                      <a:pt x="21600" y="22105"/>
                    </a:cubicBezTo>
                    <a:cubicBezTo>
                      <a:pt x="9670" y="22105"/>
                      <a:pt x="0" y="12434"/>
                      <a:pt x="0" y="505"/>
                    </a:cubicBezTo>
                    <a:cubicBezTo>
                      <a:pt x="-1" y="336"/>
                      <a:pt x="1" y="168"/>
                      <a:pt x="5" y="-1"/>
                    </a:cubicBezTo>
                    <a:lnTo>
                      <a:pt x="21600" y="505"/>
                    </a:lnTo>
                    <a:lnTo>
                      <a:pt x="43194" y="-1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0" name="Line 17"/>
              <p:cNvSpPr>
                <a:spLocks noChangeShapeType="1"/>
              </p:cNvSpPr>
              <p:nvPr/>
            </p:nvSpPr>
            <p:spPr bwMode="auto">
              <a:xfrm flipV="1">
                <a:off x="5729288" y="5867400"/>
                <a:ext cx="1587" cy="10318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1" name="Oval 18"/>
              <p:cNvSpPr>
                <a:spLocks noChangeArrowheads="1"/>
              </p:cNvSpPr>
              <p:nvPr/>
            </p:nvSpPr>
            <p:spPr bwMode="auto">
              <a:xfrm>
                <a:off x="4243388" y="5599113"/>
                <a:ext cx="1498600" cy="5508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22" name="Rectangle 19"/>
              <p:cNvSpPr>
                <a:spLocks noChangeArrowheads="1"/>
              </p:cNvSpPr>
              <p:nvPr/>
            </p:nvSpPr>
            <p:spPr bwMode="auto">
              <a:xfrm>
                <a:off x="4903788" y="3341688"/>
                <a:ext cx="165100" cy="250031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23" name="Oval 20"/>
              <p:cNvSpPr>
                <a:spLocks noChangeArrowheads="1"/>
              </p:cNvSpPr>
              <p:nvPr/>
            </p:nvSpPr>
            <p:spPr bwMode="auto">
              <a:xfrm>
                <a:off x="7767767" y="3257354"/>
                <a:ext cx="139700" cy="14128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26" name="Line 23"/>
              <p:cNvSpPr>
                <a:spLocks noChangeShapeType="1"/>
              </p:cNvSpPr>
              <p:nvPr/>
            </p:nvSpPr>
            <p:spPr bwMode="auto">
              <a:xfrm flipH="1" flipV="1">
                <a:off x="2057206" y="3356462"/>
                <a:ext cx="0" cy="34649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" name="Oval 24"/>
              <p:cNvSpPr>
                <a:spLocks noChangeArrowheads="1"/>
              </p:cNvSpPr>
              <p:nvPr/>
            </p:nvSpPr>
            <p:spPr bwMode="auto">
              <a:xfrm>
                <a:off x="1990532" y="3254244"/>
                <a:ext cx="139700" cy="12699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30" name="Freeform 27"/>
              <p:cNvSpPr>
                <a:spLocks/>
              </p:cNvSpPr>
              <p:nvPr/>
            </p:nvSpPr>
            <p:spPr bwMode="auto">
              <a:xfrm>
                <a:off x="4283075" y="2481263"/>
                <a:ext cx="696913" cy="847725"/>
              </a:xfrm>
              <a:custGeom>
                <a:avLst/>
                <a:gdLst>
                  <a:gd name="T0" fmla="*/ 2147483647 w 440"/>
                  <a:gd name="T1" fmla="*/ 2147483647 h 534"/>
                  <a:gd name="T2" fmla="*/ 2147483647 w 440"/>
                  <a:gd name="T3" fmla="*/ 2147483647 h 534"/>
                  <a:gd name="T4" fmla="*/ 2147483647 w 440"/>
                  <a:gd name="T5" fmla="*/ 2147483647 h 534"/>
                  <a:gd name="T6" fmla="*/ 0 w 440"/>
                  <a:gd name="T7" fmla="*/ 0 h 534"/>
                  <a:gd name="T8" fmla="*/ 2147483647 w 440"/>
                  <a:gd name="T9" fmla="*/ 2147483647 h 534"/>
                  <a:gd name="T10" fmla="*/ 2147483647 w 440"/>
                  <a:gd name="T11" fmla="*/ 2147483647 h 534"/>
                  <a:gd name="T12" fmla="*/ 2147483647 w 440"/>
                  <a:gd name="T13" fmla="*/ 2147483647 h 534"/>
                  <a:gd name="T14" fmla="*/ 2147483647 w 440"/>
                  <a:gd name="T15" fmla="*/ 2147483647 h 5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0" h="534">
                    <a:moveTo>
                      <a:pt x="400" y="534"/>
                    </a:moveTo>
                    <a:lnTo>
                      <a:pt x="32" y="81"/>
                    </a:lnTo>
                    <a:lnTo>
                      <a:pt x="8" y="97"/>
                    </a:lnTo>
                    <a:lnTo>
                      <a:pt x="0" y="0"/>
                    </a:lnTo>
                    <a:lnTo>
                      <a:pt x="96" y="24"/>
                    </a:lnTo>
                    <a:lnTo>
                      <a:pt x="72" y="41"/>
                    </a:lnTo>
                    <a:lnTo>
                      <a:pt x="440" y="493"/>
                    </a:lnTo>
                    <a:lnTo>
                      <a:pt x="400" y="534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" name="Oval 28"/>
              <p:cNvSpPr>
                <a:spLocks noChangeArrowheads="1"/>
              </p:cNvSpPr>
              <p:nvPr/>
            </p:nvSpPr>
            <p:spPr bwMode="auto">
              <a:xfrm>
                <a:off x="4929188" y="3251200"/>
                <a:ext cx="114300" cy="128588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32" name="Oval 29"/>
              <p:cNvSpPr>
                <a:spLocks noChangeArrowheads="1"/>
              </p:cNvSpPr>
              <p:nvPr/>
            </p:nvSpPr>
            <p:spPr bwMode="auto">
              <a:xfrm>
                <a:off x="4929188" y="3251200"/>
                <a:ext cx="114300" cy="128588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33" name="Oval 30"/>
              <p:cNvSpPr>
                <a:spLocks noChangeArrowheads="1"/>
              </p:cNvSpPr>
              <p:nvPr/>
            </p:nvSpPr>
            <p:spPr bwMode="auto">
              <a:xfrm>
                <a:off x="4802188" y="3148013"/>
                <a:ext cx="368300" cy="37306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1pPr>
                <a:lvl2pPr marL="742950" indent="-28575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2pPr>
                <a:lvl3pPr marL="11430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3pPr>
                <a:lvl4pPr marL="16002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34" name="Arc 31"/>
              <p:cNvSpPr>
                <a:spLocks/>
              </p:cNvSpPr>
              <p:nvPr/>
            </p:nvSpPr>
            <p:spPr bwMode="auto">
              <a:xfrm>
                <a:off x="4899025" y="5830888"/>
                <a:ext cx="177800" cy="66675"/>
              </a:xfrm>
              <a:custGeom>
                <a:avLst/>
                <a:gdLst>
                  <a:gd name="T0" fmla="*/ 2997869 w 43200"/>
                  <a:gd name="T1" fmla="*/ 9041 h 25009"/>
                  <a:gd name="T2" fmla="*/ 18887 w 43200"/>
                  <a:gd name="T3" fmla="*/ 0 h 25009"/>
                  <a:gd name="T4" fmla="*/ 1505904 w 43200"/>
                  <a:gd name="T5" fmla="*/ 64603 h 250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5009" fill="none" extrusionOk="0">
                    <a:moveTo>
                      <a:pt x="43000" y="476"/>
                    </a:moveTo>
                    <a:cubicBezTo>
                      <a:pt x="43133" y="1448"/>
                      <a:pt x="43200" y="2428"/>
                      <a:pt x="43200" y="3409"/>
                    </a:cubicBezTo>
                    <a:cubicBezTo>
                      <a:pt x="43200" y="15338"/>
                      <a:pt x="33529" y="25009"/>
                      <a:pt x="21600" y="25009"/>
                    </a:cubicBezTo>
                    <a:cubicBezTo>
                      <a:pt x="9670" y="25009"/>
                      <a:pt x="0" y="15338"/>
                      <a:pt x="0" y="3409"/>
                    </a:cubicBezTo>
                    <a:cubicBezTo>
                      <a:pt x="-1" y="2267"/>
                      <a:pt x="90" y="1127"/>
                      <a:pt x="270" y="-1"/>
                    </a:cubicBezTo>
                  </a:path>
                  <a:path w="43200" h="25009" stroke="0" extrusionOk="0">
                    <a:moveTo>
                      <a:pt x="43000" y="476"/>
                    </a:moveTo>
                    <a:cubicBezTo>
                      <a:pt x="43133" y="1448"/>
                      <a:pt x="43200" y="2428"/>
                      <a:pt x="43200" y="3409"/>
                    </a:cubicBezTo>
                    <a:cubicBezTo>
                      <a:pt x="43200" y="15338"/>
                      <a:pt x="33529" y="25009"/>
                      <a:pt x="21600" y="25009"/>
                    </a:cubicBezTo>
                    <a:cubicBezTo>
                      <a:pt x="9670" y="25009"/>
                      <a:pt x="0" y="15338"/>
                      <a:pt x="0" y="3409"/>
                    </a:cubicBezTo>
                    <a:cubicBezTo>
                      <a:pt x="-1" y="2267"/>
                      <a:pt x="90" y="1127"/>
                      <a:pt x="270" y="-1"/>
                    </a:cubicBezTo>
                    <a:lnTo>
                      <a:pt x="21600" y="3409"/>
                    </a:lnTo>
                    <a:lnTo>
                      <a:pt x="43000" y="47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" name="Arc 32"/>
              <p:cNvSpPr>
                <a:spLocks/>
              </p:cNvSpPr>
              <p:nvPr/>
            </p:nvSpPr>
            <p:spPr bwMode="auto">
              <a:xfrm>
                <a:off x="4899025" y="5830888"/>
                <a:ext cx="177800" cy="66675"/>
              </a:xfrm>
              <a:custGeom>
                <a:avLst/>
                <a:gdLst>
                  <a:gd name="T0" fmla="*/ 2997869 w 43200"/>
                  <a:gd name="T1" fmla="*/ 9041 h 25009"/>
                  <a:gd name="T2" fmla="*/ 18887 w 43200"/>
                  <a:gd name="T3" fmla="*/ 0 h 25009"/>
                  <a:gd name="T4" fmla="*/ 1505904 w 43200"/>
                  <a:gd name="T5" fmla="*/ 64603 h 250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5009" fill="none" extrusionOk="0">
                    <a:moveTo>
                      <a:pt x="43000" y="476"/>
                    </a:moveTo>
                    <a:cubicBezTo>
                      <a:pt x="43133" y="1448"/>
                      <a:pt x="43200" y="2428"/>
                      <a:pt x="43200" y="3409"/>
                    </a:cubicBezTo>
                    <a:cubicBezTo>
                      <a:pt x="43200" y="15338"/>
                      <a:pt x="33529" y="25009"/>
                      <a:pt x="21600" y="25009"/>
                    </a:cubicBezTo>
                    <a:cubicBezTo>
                      <a:pt x="9670" y="25009"/>
                      <a:pt x="0" y="15338"/>
                      <a:pt x="0" y="3409"/>
                    </a:cubicBezTo>
                    <a:cubicBezTo>
                      <a:pt x="-1" y="2267"/>
                      <a:pt x="90" y="1127"/>
                      <a:pt x="270" y="-1"/>
                    </a:cubicBezTo>
                  </a:path>
                  <a:path w="43200" h="25009" stroke="0" extrusionOk="0">
                    <a:moveTo>
                      <a:pt x="43000" y="476"/>
                    </a:moveTo>
                    <a:cubicBezTo>
                      <a:pt x="43133" y="1448"/>
                      <a:pt x="43200" y="2428"/>
                      <a:pt x="43200" y="3409"/>
                    </a:cubicBezTo>
                    <a:cubicBezTo>
                      <a:pt x="43200" y="15338"/>
                      <a:pt x="33529" y="25009"/>
                      <a:pt x="21600" y="25009"/>
                    </a:cubicBezTo>
                    <a:cubicBezTo>
                      <a:pt x="9670" y="25009"/>
                      <a:pt x="0" y="15338"/>
                      <a:pt x="0" y="3409"/>
                    </a:cubicBezTo>
                    <a:cubicBezTo>
                      <a:pt x="-1" y="2267"/>
                      <a:pt x="90" y="1127"/>
                      <a:pt x="270" y="-1"/>
                    </a:cubicBezTo>
                    <a:lnTo>
                      <a:pt x="21600" y="3409"/>
                    </a:lnTo>
                    <a:lnTo>
                      <a:pt x="43000" y="47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37" name="Gruppieren 236"/>
              <p:cNvGrpSpPr/>
              <p:nvPr/>
            </p:nvGrpSpPr>
            <p:grpSpPr>
              <a:xfrm>
                <a:off x="2024063" y="1773238"/>
                <a:ext cx="5865742" cy="709612"/>
                <a:chOff x="2024063" y="1773238"/>
                <a:chExt cx="5865742" cy="709612"/>
              </a:xfrm>
            </p:grpSpPr>
            <p:sp>
              <p:nvSpPr>
                <p:cNvPr id="239" name="Oval 7"/>
                <p:cNvSpPr>
                  <a:spLocks noChangeArrowheads="1"/>
                </p:cNvSpPr>
                <p:nvPr/>
              </p:nvSpPr>
              <p:spPr bwMode="auto">
                <a:xfrm>
                  <a:off x="2024063" y="1773238"/>
                  <a:ext cx="2719391" cy="70961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tIns="91440" bIns="91440" anchor="ctr"/>
                <a:lstStyle>
                  <a:lvl1pPr defTabSz="900113"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1pPr>
                  <a:lvl2pPr marL="742950" indent="-285750" defTabSz="900113"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2pPr>
                  <a:lvl3pPr marL="1143000" indent="-228600" defTabSz="900113"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3pPr>
                  <a:lvl4pPr marL="1600200" indent="-228600" defTabSz="900113"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4pPr>
                  <a:lvl5pPr marL="2057400" indent="-228600" defTabSz="900113"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5pPr>
                  <a:lvl6pPr marL="2514600" indent="-228600" algn="ctr" defTabSz="9001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Wingdings" pitchFamily="2" charset="2"/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6pPr>
                  <a:lvl7pPr marL="2971800" indent="-228600" algn="ctr" defTabSz="9001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Wingdings" pitchFamily="2" charset="2"/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7pPr>
                  <a:lvl8pPr marL="3429000" indent="-228600" algn="ctr" defTabSz="9001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Wingdings" pitchFamily="2" charset="2"/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8pPr>
                  <a:lvl9pPr marL="3886200" indent="-228600" algn="ctr" defTabSz="9001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Wingdings" pitchFamily="2" charset="2"/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9pPr>
                </a:lstStyle>
                <a:p>
                  <a:pPr>
                    <a:buSzTx/>
                    <a:buFontTx/>
                    <a:buNone/>
                  </a:pPr>
                  <a:r>
                    <a:rPr lang="de-DE" altLang="de-DE" b="1" dirty="0" smtClean="0">
                      <a:solidFill>
                        <a:schemeClr val="tx1"/>
                      </a:solidFill>
                    </a:rPr>
                    <a:t>45 LKW</a:t>
                  </a:r>
                  <a:endParaRPr lang="de-DE" altLang="de-DE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Oval 34"/>
                <p:cNvSpPr>
                  <a:spLocks noChangeArrowheads="1"/>
                </p:cNvSpPr>
                <p:nvPr/>
              </p:nvSpPr>
              <p:spPr bwMode="auto">
                <a:xfrm>
                  <a:off x="5288034" y="1773238"/>
                  <a:ext cx="2601771" cy="70961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tIns="91440" bIns="91440" anchor="ctr"/>
                <a:lstStyle>
                  <a:lvl1pPr defTabSz="900113"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1pPr>
                  <a:lvl2pPr marL="742950" indent="-285750" defTabSz="900113"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2pPr>
                  <a:lvl3pPr marL="1143000" indent="-228600" defTabSz="900113"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3pPr>
                  <a:lvl4pPr marL="1600200" indent="-228600" defTabSz="900113"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4pPr>
                  <a:lvl5pPr marL="2057400" indent="-228600" defTabSz="900113"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5pPr>
                  <a:lvl6pPr marL="2514600" indent="-228600" algn="ctr" defTabSz="9001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Wingdings" pitchFamily="2" charset="2"/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6pPr>
                  <a:lvl7pPr marL="2971800" indent="-228600" algn="ctr" defTabSz="9001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Wingdings" pitchFamily="2" charset="2"/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7pPr>
                  <a:lvl8pPr marL="3429000" indent="-228600" algn="ctr" defTabSz="9001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Wingdings" pitchFamily="2" charset="2"/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8pPr>
                  <a:lvl9pPr marL="3886200" indent="-228600" algn="ctr" defTabSz="9001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Wingdings" pitchFamily="2" charset="2"/>
                    <a:defRPr sz="1200">
                      <a:solidFill>
                        <a:srgbClr val="000000"/>
                      </a:solidFill>
                      <a:latin typeface="DB Office" pitchFamily="34" charset="0"/>
                    </a:defRPr>
                  </a:lvl9pPr>
                </a:lstStyle>
                <a:p>
                  <a:pPr>
                    <a:buSzTx/>
                    <a:buFontTx/>
                    <a:buNone/>
                  </a:pPr>
                  <a:r>
                    <a:rPr lang="de-DE" altLang="de-DE" b="1" dirty="0" smtClean="0">
                      <a:solidFill>
                        <a:schemeClr val="tx1"/>
                      </a:solidFill>
                    </a:rPr>
                    <a:t>1 Güterzug</a:t>
                  </a:r>
                  <a:endParaRPr lang="de-DE" altLang="de-DE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8" name="Rectangle 39"/>
              <p:cNvSpPr>
                <a:spLocks noChangeArrowheads="1"/>
              </p:cNvSpPr>
              <p:nvPr/>
            </p:nvSpPr>
            <p:spPr bwMode="auto">
              <a:xfrm>
                <a:off x="5889624" y="3714518"/>
                <a:ext cx="3816351" cy="21830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90000" rIns="90000" bIns="90000"/>
              <a:lstStyle>
                <a:lvl1pPr marL="342900" indent="-3429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1pPr>
                <a:lvl2pPr marL="179388" indent="-1778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2pPr>
                <a:lvl3pPr marL="358775" indent="-1778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3pPr>
                <a:lvl4pPr marL="539750" indent="-179388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4pPr>
                <a:lvl5pPr marL="2057400" indent="-228600"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Wingdings" pitchFamily="2" charset="2"/>
                  <a:defRPr sz="1200">
                    <a:solidFill>
                      <a:srgbClr val="000000"/>
                    </a:solidFill>
                    <a:latin typeface="DB Office" pitchFamily="34" charset="0"/>
                  </a:defRPr>
                </a:lvl9pPr>
              </a:lstStyle>
              <a:p>
                <a:pPr marL="1588" lvl="1" indent="0" algn="l">
                  <a:spcBef>
                    <a:spcPct val="50000"/>
                  </a:spcBef>
                  <a:buClr>
                    <a:srgbClr val="FF0000"/>
                  </a:buClr>
                  <a:buSzPct val="85000"/>
                </a:pPr>
                <a:endParaRPr lang="de-DE" altLang="de-DE" dirty="0"/>
              </a:p>
            </p:txBody>
          </p:sp>
        </p:grpSp>
      </p:grpSp>
      <p:sp>
        <p:nvSpPr>
          <p:cNvPr id="241" name="Textfeld 240"/>
          <p:cNvSpPr txBox="1"/>
          <p:nvPr/>
        </p:nvSpPr>
        <p:spPr>
          <a:xfrm>
            <a:off x="6413717" y="3635335"/>
            <a:ext cx="1459662" cy="53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Güterzug</a:t>
            </a:r>
            <a:endParaRPr lang="de-DE" b="1" dirty="0"/>
          </a:p>
        </p:txBody>
      </p:sp>
      <p:sp>
        <p:nvSpPr>
          <p:cNvPr id="242" name="Textfeld 241"/>
          <p:cNvSpPr txBox="1"/>
          <p:nvPr/>
        </p:nvSpPr>
        <p:spPr>
          <a:xfrm>
            <a:off x="6413292" y="5265422"/>
            <a:ext cx="1459662" cy="53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90 TEU</a:t>
            </a:r>
            <a:endParaRPr lang="de-DE" dirty="0"/>
          </a:p>
        </p:txBody>
      </p:sp>
      <p:pic>
        <p:nvPicPr>
          <p:cNvPr id="243" name="Picture 741" descr="Güterwagen neut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10" y="4510354"/>
            <a:ext cx="1408169" cy="53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Group 763"/>
          <p:cNvGrpSpPr>
            <a:grpSpLocks/>
          </p:cNvGrpSpPr>
          <p:nvPr/>
        </p:nvGrpSpPr>
        <p:grpSpPr bwMode="auto">
          <a:xfrm>
            <a:off x="1673234" y="3674431"/>
            <a:ext cx="390439" cy="149385"/>
            <a:chOff x="158" y="1162"/>
            <a:chExt cx="235" cy="84"/>
          </a:xfrm>
        </p:grpSpPr>
        <p:grpSp>
          <p:nvGrpSpPr>
            <p:cNvPr id="245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301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328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29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302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303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312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325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6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7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13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320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1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323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22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4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315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16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318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7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04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309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10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11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05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306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7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8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246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247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279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80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81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82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83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297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98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299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0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84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295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96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5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86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289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90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91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92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293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4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87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88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48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277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78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49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274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75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76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50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264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65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266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268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69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270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1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2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3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67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51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252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261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62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63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53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258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59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60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54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255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56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57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330" name="Group 763"/>
          <p:cNvGrpSpPr>
            <a:grpSpLocks/>
          </p:cNvGrpSpPr>
          <p:nvPr/>
        </p:nvGrpSpPr>
        <p:grpSpPr bwMode="auto">
          <a:xfrm>
            <a:off x="1673234" y="3913447"/>
            <a:ext cx="390439" cy="149385"/>
            <a:chOff x="158" y="1162"/>
            <a:chExt cx="235" cy="84"/>
          </a:xfrm>
        </p:grpSpPr>
        <p:grpSp>
          <p:nvGrpSpPr>
            <p:cNvPr id="331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387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414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415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388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389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398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411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2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3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99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406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07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409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10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8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0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401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02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404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5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3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90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395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96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97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91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392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93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94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332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333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365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66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67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68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69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383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84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385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0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381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82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71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72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375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76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77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78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379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73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74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4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363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64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5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360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61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62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6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350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51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352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354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55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356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7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8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9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3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7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338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347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8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9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39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344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5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6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40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341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2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3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416" name="Group 763"/>
          <p:cNvGrpSpPr>
            <a:grpSpLocks/>
          </p:cNvGrpSpPr>
          <p:nvPr/>
        </p:nvGrpSpPr>
        <p:grpSpPr bwMode="auto">
          <a:xfrm>
            <a:off x="2115411" y="3681462"/>
            <a:ext cx="390439" cy="149385"/>
            <a:chOff x="158" y="1162"/>
            <a:chExt cx="235" cy="84"/>
          </a:xfrm>
        </p:grpSpPr>
        <p:grpSp>
          <p:nvGrpSpPr>
            <p:cNvPr id="417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473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500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501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474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475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484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497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8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9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485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492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93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495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96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94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86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487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88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490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91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89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476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481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482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483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477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478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479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480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418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419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451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452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453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454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455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469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470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471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72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456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467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468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57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458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461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462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463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464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465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66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59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460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20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449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450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21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446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447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448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22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436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437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438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440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441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442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43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44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45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39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23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424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433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434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435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425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430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431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432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426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427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428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429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502" name="Group 763"/>
          <p:cNvGrpSpPr>
            <a:grpSpLocks/>
          </p:cNvGrpSpPr>
          <p:nvPr/>
        </p:nvGrpSpPr>
        <p:grpSpPr bwMode="auto">
          <a:xfrm>
            <a:off x="2115411" y="3920478"/>
            <a:ext cx="390439" cy="149385"/>
            <a:chOff x="158" y="1162"/>
            <a:chExt cx="235" cy="84"/>
          </a:xfrm>
        </p:grpSpPr>
        <p:grpSp>
          <p:nvGrpSpPr>
            <p:cNvPr id="503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559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586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587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560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561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570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583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84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85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571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578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579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581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82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580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72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573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574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576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77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575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562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567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568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569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563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564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565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566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504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505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537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538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539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540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541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555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556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557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58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542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553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554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43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544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547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548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549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550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551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52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545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546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06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535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536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07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532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533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534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08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522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523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524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526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527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528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9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30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31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525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09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510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519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520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521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511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516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517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518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512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513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514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515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588" name="Group 763"/>
          <p:cNvGrpSpPr>
            <a:grpSpLocks/>
          </p:cNvGrpSpPr>
          <p:nvPr/>
        </p:nvGrpSpPr>
        <p:grpSpPr bwMode="auto">
          <a:xfrm>
            <a:off x="2575760" y="3688493"/>
            <a:ext cx="390439" cy="149385"/>
            <a:chOff x="158" y="1162"/>
            <a:chExt cx="235" cy="84"/>
          </a:xfrm>
        </p:grpSpPr>
        <p:grpSp>
          <p:nvGrpSpPr>
            <p:cNvPr id="589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645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672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673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646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647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656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669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70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71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657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664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665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667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68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666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58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659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660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662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63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661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648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653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54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55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649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650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51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52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590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591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623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624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625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626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627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641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642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643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44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628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639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640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29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630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633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34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35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636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637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38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631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632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92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621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622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93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618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619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620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94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608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609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610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612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613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614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5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6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7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611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95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596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605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06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07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597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602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03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04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598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599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00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01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674" name="Group 763"/>
          <p:cNvGrpSpPr>
            <a:grpSpLocks/>
          </p:cNvGrpSpPr>
          <p:nvPr/>
        </p:nvGrpSpPr>
        <p:grpSpPr bwMode="auto">
          <a:xfrm>
            <a:off x="2575760" y="3927509"/>
            <a:ext cx="390439" cy="149385"/>
            <a:chOff x="158" y="1162"/>
            <a:chExt cx="235" cy="84"/>
          </a:xfrm>
        </p:grpSpPr>
        <p:grpSp>
          <p:nvGrpSpPr>
            <p:cNvPr id="675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731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758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759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732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733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742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755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6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7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743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750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751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753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54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752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44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745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746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748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9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747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734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739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740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741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735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736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737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738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676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677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709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710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711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712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713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727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728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729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30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714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725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726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15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716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719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720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721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722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723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24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717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718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78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707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708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79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704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705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706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80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694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695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696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698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699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700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01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02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03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697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81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682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691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92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93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683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688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89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90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684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685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86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687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760" name="Group 763"/>
          <p:cNvGrpSpPr>
            <a:grpSpLocks/>
          </p:cNvGrpSpPr>
          <p:nvPr/>
        </p:nvGrpSpPr>
        <p:grpSpPr bwMode="auto">
          <a:xfrm>
            <a:off x="3036109" y="3674434"/>
            <a:ext cx="390439" cy="149385"/>
            <a:chOff x="158" y="1162"/>
            <a:chExt cx="235" cy="84"/>
          </a:xfrm>
        </p:grpSpPr>
        <p:grpSp>
          <p:nvGrpSpPr>
            <p:cNvPr id="761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817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844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845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818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819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828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841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2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3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829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836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837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839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0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838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830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831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832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834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833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820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825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826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827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821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822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823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824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762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763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795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796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797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798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799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813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814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815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16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800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811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12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01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802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805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806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807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808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809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10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803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804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64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793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794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65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790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791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792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66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780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781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782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784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785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786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87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88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89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783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67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768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777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778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779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769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774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775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776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770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771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772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773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846" name="Group 763"/>
          <p:cNvGrpSpPr>
            <a:grpSpLocks/>
          </p:cNvGrpSpPr>
          <p:nvPr/>
        </p:nvGrpSpPr>
        <p:grpSpPr bwMode="auto">
          <a:xfrm>
            <a:off x="3036109" y="3913451"/>
            <a:ext cx="390439" cy="149385"/>
            <a:chOff x="158" y="1162"/>
            <a:chExt cx="235" cy="84"/>
          </a:xfrm>
        </p:grpSpPr>
        <p:grpSp>
          <p:nvGrpSpPr>
            <p:cNvPr id="847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903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930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931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904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905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914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927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28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29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915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922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923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925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26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924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16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917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918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920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21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919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906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911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912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913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907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908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909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910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848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849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881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882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883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884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885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899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900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901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02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886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897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98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7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888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891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892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893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894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895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96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889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890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50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879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880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51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876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877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878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52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866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867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868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870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871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872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73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74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75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869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53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854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863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864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865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855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860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861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862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856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857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858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859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932" name="Group 763"/>
          <p:cNvGrpSpPr>
            <a:grpSpLocks/>
          </p:cNvGrpSpPr>
          <p:nvPr/>
        </p:nvGrpSpPr>
        <p:grpSpPr bwMode="auto">
          <a:xfrm>
            <a:off x="3478286" y="3681465"/>
            <a:ext cx="390439" cy="149385"/>
            <a:chOff x="158" y="1162"/>
            <a:chExt cx="235" cy="84"/>
          </a:xfrm>
        </p:grpSpPr>
        <p:grpSp>
          <p:nvGrpSpPr>
            <p:cNvPr id="933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989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1016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017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990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991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1000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1013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1001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1008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09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1011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2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0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02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1003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04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1006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07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05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992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997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998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999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993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994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995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996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934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935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967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968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969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970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971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985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986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987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88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972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983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984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73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974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977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978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979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980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981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82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975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976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936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965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966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937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962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963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964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938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952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953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954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956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957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958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59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60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61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955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939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940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949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950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951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941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946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947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948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942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943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944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945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1018" name="Group 763"/>
          <p:cNvGrpSpPr>
            <a:grpSpLocks/>
          </p:cNvGrpSpPr>
          <p:nvPr/>
        </p:nvGrpSpPr>
        <p:grpSpPr bwMode="auto">
          <a:xfrm>
            <a:off x="3478286" y="3920482"/>
            <a:ext cx="390439" cy="149385"/>
            <a:chOff x="158" y="1162"/>
            <a:chExt cx="235" cy="84"/>
          </a:xfrm>
        </p:grpSpPr>
        <p:grpSp>
          <p:nvGrpSpPr>
            <p:cNvPr id="1019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1075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1102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103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1076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1077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1086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1099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00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01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1087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1094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95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1097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98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96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88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1089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90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1092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93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91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078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1083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084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085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079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1080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081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082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1020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1021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1053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054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055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056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057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1071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072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1073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74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058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1069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70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59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060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1063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064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065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066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1067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68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061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062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22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1051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052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23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1048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049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050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24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1038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039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1040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1042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043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1044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45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46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47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041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25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1026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1035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036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037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027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1032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033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034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028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1029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030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031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1104" name="Group 763"/>
          <p:cNvGrpSpPr>
            <a:grpSpLocks/>
          </p:cNvGrpSpPr>
          <p:nvPr/>
        </p:nvGrpSpPr>
        <p:grpSpPr bwMode="auto">
          <a:xfrm>
            <a:off x="1661121" y="4145433"/>
            <a:ext cx="390439" cy="149385"/>
            <a:chOff x="158" y="1162"/>
            <a:chExt cx="235" cy="84"/>
          </a:xfrm>
        </p:grpSpPr>
        <p:grpSp>
          <p:nvGrpSpPr>
            <p:cNvPr id="1105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1161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1188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189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1162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1163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1172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1185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86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87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1173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1180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181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1183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84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182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174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1175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176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1178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79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177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164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1169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170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171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165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1166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167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168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1106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1107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1139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140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141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142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143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1157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158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1159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60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144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1155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156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45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146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1149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150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151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152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1153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54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147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148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08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1137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138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09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1134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135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136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10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1124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125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1126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1128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129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1130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31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32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33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127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11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1112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1121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122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123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113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1118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119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120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114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1115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116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117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1190" name="Group 763"/>
          <p:cNvGrpSpPr>
            <a:grpSpLocks/>
          </p:cNvGrpSpPr>
          <p:nvPr/>
        </p:nvGrpSpPr>
        <p:grpSpPr bwMode="auto">
          <a:xfrm>
            <a:off x="1661121" y="4384450"/>
            <a:ext cx="390439" cy="149385"/>
            <a:chOff x="158" y="1162"/>
            <a:chExt cx="235" cy="84"/>
          </a:xfrm>
        </p:grpSpPr>
        <p:grpSp>
          <p:nvGrpSpPr>
            <p:cNvPr id="1191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1247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1274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275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1248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1249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1258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1271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72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73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1259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1266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67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1269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70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68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60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1261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62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1264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65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63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50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1255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56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57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251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1252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53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54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1192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1193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1225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226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227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228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229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1243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244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1245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30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1241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242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31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232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1235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36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37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238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1239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233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234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94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1223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224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95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1220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221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222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96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1210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211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1212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1214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215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1216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17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18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19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213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97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1198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1207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08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09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199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1204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05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06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200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1201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02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03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1276" name="Group 763"/>
          <p:cNvGrpSpPr>
            <a:grpSpLocks/>
          </p:cNvGrpSpPr>
          <p:nvPr/>
        </p:nvGrpSpPr>
        <p:grpSpPr bwMode="auto">
          <a:xfrm>
            <a:off x="2103298" y="4152464"/>
            <a:ext cx="390439" cy="149385"/>
            <a:chOff x="158" y="1162"/>
            <a:chExt cx="235" cy="84"/>
          </a:xfrm>
        </p:grpSpPr>
        <p:grpSp>
          <p:nvGrpSpPr>
            <p:cNvPr id="1277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1333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1360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361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1334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1335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1344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1357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58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59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1345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1352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353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1355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356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354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346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1347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348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1350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351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349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336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1341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342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343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337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1338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339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340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1278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1279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1311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312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313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314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315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1329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330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1331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32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316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1327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328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17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318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1321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322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323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324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1325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26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319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320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280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1309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310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281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1306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307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308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282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1296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297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1298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1300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301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1302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3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4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5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299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283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1284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1293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94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95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285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1290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91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92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286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1287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88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289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1362" name="Group 763"/>
          <p:cNvGrpSpPr>
            <a:grpSpLocks/>
          </p:cNvGrpSpPr>
          <p:nvPr/>
        </p:nvGrpSpPr>
        <p:grpSpPr bwMode="auto">
          <a:xfrm>
            <a:off x="2103298" y="4391481"/>
            <a:ext cx="390439" cy="149385"/>
            <a:chOff x="158" y="1162"/>
            <a:chExt cx="235" cy="84"/>
          </a:xfrm>
        </p:grpSpPr>
        <p:grpSp>
          <p:nvGrpSpPr>
            <p:cNvPr id="1363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1419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1446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447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1420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1421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1430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1443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44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45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1431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1438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439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1441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442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440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432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1433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434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1436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437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435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422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1427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428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429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423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1424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425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426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1364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1365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1397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398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399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400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401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1415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416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1417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18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402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1413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414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03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404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1407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408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409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410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1411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12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405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406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366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1395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396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367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1392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393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394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368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1382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383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1384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1386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387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1388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89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90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91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385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369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1370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1379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380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381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371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1376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377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378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372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1373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374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375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1448" name="Group 763"/>
          <p:cNvGrpSpPr>
            <a:grpSpLocks/>
          </p:cNvGrpSpPr>
          <p:nvPr/>
        </p:nvGrpSpPr>
        <p:grpSpPr bwMode="auto">
          <a:xfrm>
            <a:off x="2563646" y="4159495"/>
            <a:ext cx="390439" cy="149385"/>
            <a:chOff x="158" y="1162"/>
            <a:chExt cx="235" cy="84"/>
          </a:xfrm>
        </p:grpSpPr>
        <p:grpSp>
          <p:nvGrpSpPr>
            <p:cNvPr id="1449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1505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1532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533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1506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1507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1516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1529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30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31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1517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1524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525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1527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528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526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518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1519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520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1522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523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521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508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1513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514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515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509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1510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511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512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1450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1451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1483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484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485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486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487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1501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502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1503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04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488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1499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500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89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490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1493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494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495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496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1497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98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491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492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452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1481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482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453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1478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479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480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454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1468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469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1470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1472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473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1474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75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76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77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471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455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1456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1465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466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467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457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1462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463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464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458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1459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460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461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1534" name="Group 763"/>
          <p:cNvGrpSpPr>
            <a:grpSpLocks/>
          </p:cNvGrpSpPr>
          <p:nvPr/>
        </p:nvGrpSpPr>
        <p:grpSpPr bwMode="auto">
          <a:xfrm>
            <a:off x="2563646" y="4398512"/>
            <a:ext cx="390439" cy="149385"/>
            <a:chOff x="158" y="1162"/>
            <a:chExt cx="235" cy="84"/>
          </a:xfrm>
        </p:grpSpPr>
        <p:grpSp>
          <p:nvGrpSpPr>
            <p:cNvPr id="1535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1591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1618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619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1592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1593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1602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1615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16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17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1603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1610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611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1613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614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612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604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1605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606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1608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609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607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594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1599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600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601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595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1596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597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598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1536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1537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1569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570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571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572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573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1587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588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1589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90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574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1585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586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75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576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1579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580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581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582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1583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84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577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578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538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1567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568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539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1564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565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566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540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1554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555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1556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1558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559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1560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61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62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63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557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541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1542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1551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552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553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543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1548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549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550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544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1545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546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547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1620" name="Group 763"/>
          <p:cNvGrpSpPr>
            <a:grpSpLocks/>
          </p:cNvGrpSpPr>
          <p:nvPr/>
        </p:nvGrpSpPr>
        <p:grpSpPr bwMode="auto">
          <a:xfrm>
            <a:off x="3023995" y="4145436"/>
            <a:ext cx="390439" cy="149385"/>
            <a:chOff x="158" y="1162"/>
            <a:chExt cx="235" cy="84"/>
          </a:xfrm>
        </p:grpSpPr>
        <p:grpSp>
          <p:nvGrpSpPr>
            <p:cNvPr id="1621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1677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1704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705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1678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1679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1688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1701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02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03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1689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1696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697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1699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00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698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690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1691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692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1694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695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693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680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1685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686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687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681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1682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683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684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1622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1623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1655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656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657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658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659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1673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674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1675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76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660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1671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672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61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662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1665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666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667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668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1669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70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663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664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624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1653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654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625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1650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651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652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626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1640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641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1642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1644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645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1646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47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48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49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643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627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1628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1637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638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639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629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1634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635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636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630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1631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632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633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1706" name="Group 763"/>
          <p:cNvGrpSpPr>
            <a:grpSpLocks/>
          </p:cNvGrpSpPr>
          <p:nvPr/>
        </p:nvGrpSpPr>
        <p:grpSpPr bwMode="auto">
          <a:xfrm>
            <a:off x="3023995" y="4384453"/>
            <a:ext cx="390439" cy="149385"/>
            <a:chOff x="158" y="1162"/>
            <a:chExt cx="235" cy="84"/>
          </a:xfrm>
        </p:grpSpPr>
        <p:grpSp>
          <p:nvGrpSpPr>
            <p:cNvPr id="1707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1763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1790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791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1764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1765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1774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1787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88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89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1775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1782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783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1785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86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784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76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1777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778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1780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81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779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766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1771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772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773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767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1768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769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770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1708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1709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1741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742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743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744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745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1759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760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1761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62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746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1757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758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47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748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1751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752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753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754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1755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56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749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750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710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1739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740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711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1736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737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738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712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1726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727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1728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1730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731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1732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33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34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35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729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713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1714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1723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724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725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715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1720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721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722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716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1717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718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719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1792" name="Group 763"/>
          <p:cNvGrpSpPr>
            <a:grpSpLocks/>
          </p:cNvGrpSpPr>
          <p:nvPr/>
        </p:nvGrpSpPr>
        <p:grpSpPr bwMode="auto">
          <a:xfrm>
            <a:off x="3466172" y="4152467"/>
            <a:ext cx="390439" cy="149385"/>
            <a:chOff x="158" y="1162"/>
            <a:chExt cx="235" cy="84"/>
          </a:xfrm>
        </p:grpSpPr>
        <p:grpSp>
          <p:nvGrpSpPr>
            <p:cNvPr id="1793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1849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1876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877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1850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1851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1860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1873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74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75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1861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1868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869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1871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72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870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862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1863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864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1866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67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865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852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1857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58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59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853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1854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55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56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1794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1795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1827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828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829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830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831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1845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846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1847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48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832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1843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844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33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834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1837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38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39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840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1841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42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835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836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796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1825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826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797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1822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823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824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798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1812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813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1814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1816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817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1818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19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20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21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815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799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1800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1809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10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11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801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1806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07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08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802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1803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04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05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1878" name="Group 763"/>
          <p:cNvGrpSpPr>
            <a:grpSpLocks/>
          </p:cNvGrpSpPr>
          <p:nvPr/>
        </p:nvGrpSpPr>
        <p:grpSpPr bwMode="auto">
          <a:xfrm>
            <a:off x="3466172" y="4391484"/>
            <a:ext cx="390439" cy="149385"/>
            <a:chOff x="158" y="1162"/>
            <a:chExt cx="235" cy="84"/>
          </a:xfrm>
        </p:grpSpPr>
        <p:grpSp>
          <p:nvGrpSpPr>
            <p:cNvPr id="1879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1935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1962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963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1936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1937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1946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1959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60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61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1947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1954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955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1957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958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956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948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1949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950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1952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953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951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938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1943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944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945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939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1940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941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942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1880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1881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1913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914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915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916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917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1931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932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1933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34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918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1929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930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9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1920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1923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924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925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926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1927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28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921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922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882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1911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912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883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1908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909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910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884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1898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899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1900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1902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903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1904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05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06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07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901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885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1886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1895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96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97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887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1892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93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94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888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1889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90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891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1964" name="Group 763"/>
          <p:cNvGrpSpPr>
            <a:grpSpLocks/>
          </p:cNvGrpSpPr>
          <p:nvPr/>
        </p:nvGrpSpPr>
        <p:grpSpPr bwMode="auto">
          <a:xfrm>
            <a:off x="1661121" y="4585338"/>
            <a:ext cx="390439" cy="149385"/>
            <a:chOff x="158" y="1162"/>
            <a:chExt cx="235" cy="84"/>
          </a:xfrm>
        </p:grpSpPr>
        <p:grpSp>
          <p:nvGrpSpPr>
            <p:cNvPr id="1965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2021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2048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049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2022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2023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2032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2045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46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47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2033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2040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041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2043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44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42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34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2035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036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2038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39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37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024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2029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030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031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025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2026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027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028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1966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1967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1999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000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001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002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003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2017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018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2019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20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004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2015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016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05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006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2009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010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011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012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2013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14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007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008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968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1997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998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969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1994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995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996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970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1984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985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1986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1988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1989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1990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91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92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93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987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971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1972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1981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982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983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973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1978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979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980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1974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1975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976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1977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2050" name="Group 763"/>
          <p:cNvGrpSpPr>
            <a:grpSpLocks/>
          </p:cNvGrpSpPr>
          <p:nvPr/>
        </p:nvGrpSpPr>
        <p:grpSpPr bwMode="auto">
          <a:xfrm>
            <a:off x="1661121" y="4824355"/>
            <a:ext cx="390439" cy="149385"/>
            <a:chOff x="158" y="1162"/>
            <a:chExt cx="235" cy="84"/>
          </a:xfrm>
        </p:grpSpPr>
        <p:grpSp>
          <p:nvGrpSpPr>
            <p:cNvPr id="2051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2107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2134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135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2108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2109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2118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2131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32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33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2119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2126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27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2129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0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128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20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2121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22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2124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25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123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110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2115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116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117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111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2112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113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114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2052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2053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2085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086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087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088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089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2103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104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2105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6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090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2101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102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91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092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2095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096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097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098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2099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0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093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094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054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2083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084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055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2080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081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082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056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2070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071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2072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2074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075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2076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7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8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9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073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057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2058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2067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068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069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059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2064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065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066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060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2061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062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063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2136" name="Group 763"/>
          <p:cNvGrpSpPr>
            <a:grpSpLocks/>
          </p:cNvGrpSpPr>
          <p:nvPr/>
        </p:nvGrpSpPr>
        <p:grpSpPr bwMode="auto">
          <a:xfrm>
            <a:off x="2103298" y="4592369"/>
            <a:ext cx="390439" cy="149385"/>
            <a:chOff x="158" y="1162"/>
            <a:chExt cx="235" cy="84"/>
          </a:xfrm>
        </p:grpSpPr>
        <p:grpSp>
          <p:nvGrpSpPr>
            <p:cNvPr id="2137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2193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2220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221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2194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2195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2204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2217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8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9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2205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2212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13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2215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6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14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06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2207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08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2210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1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09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196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2201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202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203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197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2198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199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200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2138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2139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2171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172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173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174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175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2189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190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2191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92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176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2187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188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77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178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2181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182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183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184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2185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6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179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180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140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2169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170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141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2166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167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168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142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2156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157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2158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2160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161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2162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63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64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65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159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143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2144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2153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154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155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145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2150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151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152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146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2147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148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149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2222" name="Group 763"/>
          <p:cNvGrpSpPr>
            <a:grpSpLocks/>
          </p:cNvGrpSpPr>
          <p:nvPr/>
        </p:nvGrpSpPr>
        <p:grpSpPr bwMode="auto">
          <a:xfrm>
            <a:off x="2103298" y="4831386"/>
            <a:ext cx="390439" cy="149385"/>
            <a:chOff x="158" y="1162"/>
            <a:chExt cx="235" cy="84"/>
          </a:xfrm>
        </p:grpSpPr>
        <p:grpSp>
          <p:nvGrpSpPr>
            <p:cNvPr id="2223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2279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2306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307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2280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2281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2290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2303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04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05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2291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2298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99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2301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2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300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92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2293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94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2296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7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95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282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2287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288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289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283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2284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285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286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2224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2225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2257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258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259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260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261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2275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276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2277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8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262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2273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274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63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264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2267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268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269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270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2271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2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265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266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226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2255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256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227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2252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253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254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228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2242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243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2244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2246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247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2248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9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0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1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245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229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2230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2239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240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241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231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2236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237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238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232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2233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234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235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2308" name="Group 763"/>
          <p:cNvGrpSpPr>
            <a:grpSpLocks/>
          </p:cNvGrpSpPr>
          <p:nvPr/>
        </p:nvGrpSpPr>
        <p:grpSpPr bwMode="auto">
          <a:xfrm>
            <a:off x="2563646" y="4599400"/>
            <a:ext cx="390439" cy="149385"/>
            <a:chOff x="158" y="1162"/>
            <a:chExt cx="235" cy="84"/>
          </a:xfrm>
        </p:grpSpPr>
        <p:grpSp>
          <p:nvGrpSpPr>
            <p:cNvPr id="2309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2365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2392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393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2366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2367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2376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2389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90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91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2377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2384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85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2387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8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386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378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2379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80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2382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3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381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368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2373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374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375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369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2370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371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372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2310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2311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2343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344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345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346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347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2361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362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2363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64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348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2359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360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49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350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2353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354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355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356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2357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58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351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352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312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2341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342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313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2338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339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340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314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2328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329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2330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2332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333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2334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35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36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37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331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315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2316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2325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326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327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317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2322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323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324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318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2319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320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321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2394" name="Group 763"/>
          <p:cNvGrpSpPr>
            <a:grpSpLocks/>
          </p:cNvGrpSpPr>
          <p:nvPr/>
        </p:nvGrpSpPr>
        <p:grpSpPr bwMode="auto">
          <a:xfrm>
            <a:off x="2563646" y="4838417"/>
            <a:ext cx="390439" cy="149385"/>
            <a:chOff x="158" y="1162"/>
            <a:chExt cx="235" cy="84"/>
          </a:xfrm>
        </p:grpSpPr>
        <p:grpSp>
          <p:nvGrpSpPr>
            <p:cNvPr id="2395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2451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2478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479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2452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2453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2462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2475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76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77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2463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2470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471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2473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474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472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4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2465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466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2468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469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467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454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2459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60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61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455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2456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57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58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2396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2397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2429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430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431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432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433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2447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448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2449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50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434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2445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446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435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436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2439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40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41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442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2443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44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437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438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398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2427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428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399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2424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425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426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400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2414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415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2416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2418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419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2420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21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22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23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417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401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2402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2411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12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13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403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2408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09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10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404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2405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06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07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2480" name="Group 763"/>
          <p:cNvGrpSpPr>
            <a:grpSpLocks/>
          </p:cNvGrpSpPr>
          <p:nvPr/>
        </p:nvGrpSpPr>
        <p:grpSpPr bwMode="auto">
          <a:xfrm>
            <a:off x="3023995" y="4585341"/>
            <a:ext cx="390439" cy="149385"/>
            <a:chOff x="158" y="1162"/>
            <a:chExt cx="235" cy="84"/>
          </a:xfrm>
        </p:grpSpPr>
        <p:grpSp>
          <p:nvGrpSpPr>
            <p:cNvPr id="2481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2537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2564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565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2538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2539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2548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2561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62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63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2549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2556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557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2559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560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558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550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2551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552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2554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555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553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540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2545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546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547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541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2542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543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544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2482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2483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2515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516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517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518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519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2533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534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2535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36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520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2531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532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21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522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2525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526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527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528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2529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30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523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524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484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2513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514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485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2510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511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512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486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2500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501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2502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2504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505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2506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07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08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09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503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487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2488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2497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98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99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489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2494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95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96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490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2491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92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493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2566" name="Group 763"/>
          <p:cNvGrpSpPr>
            <a:grpSpLocks/>
          </p:cNvGrpSpPr>
          <p:nvPr/>
        </p:nvGrpSpPr>
        <p:grpSpPr bwMode="auto">
          <a:xfrm>
            <a:off x="3023995" y="4824358"/>
            <a:ext cx="390439" cy="149385"/>
            <a:chOff x="158" y="1162"/>
            <a:chExt cx="235" cy="84"/>
          </a:xfrm>
        </p:grpSpPr>
        <p:grpSp>
          <p:nvGrpSpPr>
            <p:cNvPr id="2567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2623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2650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651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2624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2625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2634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2647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48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49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2635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2642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643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2645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646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644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636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2637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638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2640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641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639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626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2631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632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633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627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2628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629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630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2568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2569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2601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602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603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604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605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2619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620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2621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22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606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2617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618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07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608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2611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612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613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614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2615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16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609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610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570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2599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600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571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2596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597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598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572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2586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587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2588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2590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591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2592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93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94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95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589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573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2574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2583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584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585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575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2580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581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582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576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2577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578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579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2652" name="Group 763"/>
          <p:cNvGrpSpPr>
            <a:grpSpLocks/>
          </p:cNvGrpSpPr>
          <p:nvPr/>
        </p:nvGrpSpPr>
        <p:grpSpPr bwMode="auto">
          <a:xfrm>
            <a:off x="3466172" y="4592372"/>
            <a:ext cx="390439" cy="149385"/>
            <a:chOff x="158" y="1162"/>
            <a:chExt cx="235" cy="84"/>
          </a:xfrm>
        </p:grpSpPr>
        <p:grpSp>
          <p:nvGrpSpPr>
            <p:cNvPr id="2653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2709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2736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737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2710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2711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2720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2733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34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35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2721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2728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729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2731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732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730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722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2723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724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2726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727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725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712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2717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718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719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713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2714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715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716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2654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2655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2687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688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689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690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691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2705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706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2707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08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692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2703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704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93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694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2697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698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699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700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2701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02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695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696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656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2685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686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657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2682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683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684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658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2672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673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2674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2676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677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2678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79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80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81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675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659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2660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2669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670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671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661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2666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667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668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662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2663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664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665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2738" name="Group 763"/>
          <p:cNvGrpSpPr>
            <a:grpSpLocks/>
          </p:cNvGrpSpPr>
          <p:nvPr/>
        </p:nvGrpSpPr>
        <p:grpSpPr bwMode="auto">
          <a:xfrm>
            <a:off x="3466172" y="4831389"/>
            <a:ext cx="390439" cy="149385"/>
            <a:chOff x="158" y="1162"/>
            <a:chExt cx="235" cy="84"/>
          </a:xfrm>
        </p:grpSpPr>
        <p:grpSp>
          <p:nvGrpSpPr>
            <p:cNvPr id="2739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2795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2822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823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2796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2797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2806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2819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20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21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2807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2814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815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2817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18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816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808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2809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810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2812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13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811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798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2803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804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805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799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2800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801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802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2740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2741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2773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774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775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776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777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2791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792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2793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94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778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2789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790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779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780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2783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784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785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786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2787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88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781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782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742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2771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772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743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2768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769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770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744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2758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759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2760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2762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763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2764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65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66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67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761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745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2746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2755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756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757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747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2752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753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754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748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2749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750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751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2824" name="Group 763"/>
          <p:cNvGrpSpPr>
            <a:grpSpLocks/>
          </p:cNvGrpSpPr>
          <p:nvPr/>
        </p:nvGrpSpPr>
        <p:grpSpPr bwMode="auto">
          <a:xfrm>
            <a:off x="1661121" y="5032571"/>
            <a:ext cx="390439" cy="149385"/>
            <a:chOff x="158" y="1162"/>
            <a:chExt cx="235" cy="84"/>
          </a:xfrm>
        </p:grpSpPr>
        <p:grpSp>
          <p:nvGrpSpPr>
            <p:cNvPr id="2825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2881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2908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909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2882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2883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2892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2905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06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07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2893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2900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901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2903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04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902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894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2895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896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2898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99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897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884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2889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890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891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885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2886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887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888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2826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2827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2859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860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861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862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863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2877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878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2879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80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864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2875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876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65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866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2869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870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871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872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2873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74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867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868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828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2857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858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829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2854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855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856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830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2844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845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2846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2848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849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2850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51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52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53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847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831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2832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2841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842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843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833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2838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839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840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834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2835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836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837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2910" name="Group 763"/>
          <p:cNvGrpSpPr>
            <a:grpSpLocks/>
          </p:cNvGrpSpPr>
          <p:nvPr/>
        </p:nvGrpSpPr>
        <p:grpSpPr bwMode="auto">
          <a:xfrm>
            <a:off x="1661121" y="5271587"/>
            <a:ext cx="390439" cy="149385"/>
            <a:chOff x="158" y="1162"/>
            <a:chExt cx="235" cy="84"/>
          </a:xfrm>
        </p:grpSpPr>
        <p:grpSp>
          <p:nvGrpSpPr>
            <p:cNvPr id="2911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2967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2994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995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2968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2969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2978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2991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92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93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2979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2986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987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2989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90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988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980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2981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982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2984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85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983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970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2975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976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977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971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2972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973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974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2912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2913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2945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946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947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948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949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2963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964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2965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66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950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2961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2962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951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2952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2955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956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957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958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2959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60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953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954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914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2943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944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915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2940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941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942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916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2930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931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2932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2934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2935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2936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37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38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39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933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917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2918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2927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928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929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919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2924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925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926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2920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2921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922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2923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2996" name="Group 763"/>
          <p:cNvGrpSpPr>
            <a:grpSpLocks/>
          </p:cNvGrpSpPr>
          <p:nvPr/>
        </p:nvGrpSpPr>
        <p:grpSpPr bwMode="auto">
          <a:xfrm>
            <a:off x="2103298" y="5039602"/>
            <a:ext cx="390439" cy="149385"/>
            <a:chOff x="158" y="1162"/>
            <a:chExt cx="235" cy="84"/>
          </a:xfrm>
        </p:grpSpPr>
        <p:grpSp>
          <p:nvGrpSpPr>
            <p:cNvPr id="2997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3053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3080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081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3054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3055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3064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3077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78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79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065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3072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073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3075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76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074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66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3067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068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3070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71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069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056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3061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62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63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057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3058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59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60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2998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2999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3031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032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033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034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035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3049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050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3051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52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036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3047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048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37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038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3041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42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43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044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3045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46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039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040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000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3029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030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001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3026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027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028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002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3016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017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3018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3020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021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3022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23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24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25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019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003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3004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3013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14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15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005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3010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11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12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006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3007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08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09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3082" name="Group 763"/>
          <p:cNvGrpSpPr>
            <a:grpSpLocks/>
          </p:cNvGrpSpPr>
          <p:nvPr/>
        </p:nvGrpSpPr>
        <p:grpSpPr bwMode="auto">
          <a:xfrm>
            <a:off x="2103298" y="5278618"/>
            <a:ext cx="390439" cy="149385"/>
            <a:chOff x="158" y="1162"/>
            <a:chExt cx="235" cy="84"/>
          </a:xfrm>
        </p:grpSpPr>
        <p:grpSp>
          <p:nvGrpSpPr>
            <p:cNvPr id="3083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3139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3166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167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3140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3141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3150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3163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64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65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151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3158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159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3161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62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60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52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3153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154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3156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57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55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142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3147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148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149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143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3144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145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146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3084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3085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3117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118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119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120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121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3135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136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3137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8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122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3133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134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123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124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3127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128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129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130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3131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2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125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126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086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3115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116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087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3112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113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114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088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3102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103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3104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3106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107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3108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9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0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1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105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089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3090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3099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100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101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091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3096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97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98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092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3093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94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095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3168" name="Group 763"/>
          <p:cNvGrpSpPr>
            <a:grpSpLocks/>
          </p:cNvGrpSpPr>
          <p:nvPr/>
        </p:nvGrpSpPr>
        <p:grpSpPr bwMode="auto">
          <a:xfrm>
            <a:off x="2563646" y="5046632"/>
            <a:ext cx="390439" cy="149385"/>
            <a:chOff x="158" y="1162"/>
            <a:chExt cx="235" cy="84"/>
          </a:xfrm>
        </p:grpSpPr>
        <p:grpSp>
          <p:nvGrpSpPr>
            <p:cNvPr id="3169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3225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3252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253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3226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3227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3236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3249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50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51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237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3244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45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3247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8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246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238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3239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40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3242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3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241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228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3233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234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235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229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3230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231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232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3170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3171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3203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204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205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206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207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3221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222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3223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24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208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3219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220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09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210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3213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214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215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216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3217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18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211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212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172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3201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202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173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3198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199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200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174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3188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189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3190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3192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193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3194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95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96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97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191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175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3176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3185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186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187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177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3182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183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184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178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3179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180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181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3254" name="Group 763"/>
          <p:cNvGrpSpPr>
            <a:grpSpLocks/>
          </p:cNvGrpSpPr>
          <p:nvPr/>
        </p:nvGrpSpPr>
        <p:grpSpPr bwMode="auto">
          <a:xfrm>
            <a:off x="2563646" y="5285649"/>
            <a:ext cx="390439" cy="149385"/>
            <a:chOff x="158" y="1162"/>
            <a:chExt cx="235" cy="84"/>
          </a:xfrm>
        </p:grpSpPr>
        <p:grpSp>
          <p:nvGrpSpPr>
            <p:cNvPr id="3255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3311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3338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339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3312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3313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3322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3335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36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37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323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3330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331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3333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34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332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324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3325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326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3328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29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327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314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3319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320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321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315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3316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317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318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3256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3257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3289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290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291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292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293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3307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308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3309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10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294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3305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306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95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296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3299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300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301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302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3303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04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297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298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258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3287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288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259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3284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285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286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260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3274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275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3276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3278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279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3280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81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82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83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277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261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3262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3271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272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273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263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3268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269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270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264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3265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266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267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3340" name="Group 763"/>
          <p:cNvGrpSpPr>
            <a:grpSpLocks/>
          </p:cNvGrpSpPr>
          <p:nvPr/>
        </p:nvGrpSpPr>
        <p:grpSpPr bwMode="auto">
          <a:xfrm>
            <a:off x="3023995" y="5032574"/>
            <a:ext cx="390439" cy="149385"/>
            <a:chOff x="158" y="1162"/>
            <a:chExt cx="235" cy="84"/>
          </a:xfrm>
        </p:grpSpPr>
        <p:grpSp>
          <p:nvGrpSpPr>
            <p:cNvPr id="3341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3397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3424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425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3398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3399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3408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3421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22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23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409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3416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417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3419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420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418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410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3411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412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3414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415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413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400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3405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06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07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401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3402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03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04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3342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3343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3375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376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377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378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379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3393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394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3395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96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380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3391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392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381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382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3385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386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387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388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3389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90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383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384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44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3373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374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45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3370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371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372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46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3360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361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3362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3364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365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3366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67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68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69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363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47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3348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3357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358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359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349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3354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355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356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350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3351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352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353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3426" name="Group 763"/>
          <p:cNvGrpSpPr>
            <a:grpSpLocks/>
          </p:cNvGrpSpPr>
          <p:nvPr/>
        </p:nvGrpSpPr>
        <p:grpSpPr bwMode="auto">
          <a:xfrm>
            <a:off x="3023995" y="5271590"/>
            <a:ext cx="390439" cy="149385"/>
            <a:chOff x="158" y="1162"/>
            <a:chExt cx="235" cy="84"/>
          </a:xfrm>
        </p:grpSpPr>
        <p:grpSp>
          <p:nvGrpSpPr>
            <p:cNvPr id="3427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3483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3510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511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3484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3485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3494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3507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08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09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495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3502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503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3505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506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504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496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3497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498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3500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501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499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486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3491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92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93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487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3488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89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90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3428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3429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3461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462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463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464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465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3479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480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3481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82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466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3477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478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467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468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3471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72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73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474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3475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6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469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470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430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3459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460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431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3456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457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458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432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3446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447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3448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3450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451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3452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53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54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55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449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433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3434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3443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44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45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435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3440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41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42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436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3437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38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439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3512" name="Group 763"/>
          <p:cNvGrpSpPr>
            <a:grpSpLocks/>
          </p:cNvGrpSpPr>
          <p:nvPr/>
        </p:nvGrpSpPr>
        <p:grpSpPr bwMode="auto">
          <a:xfrm>
            <a:off x="3466172" y="5039605"/>
            <a:ext cx="390439" cy="149385"/>
            <a:chOff x="158" y="1162"/>
            <a:chExt cx="235" cy="84"/>
          </a:xfrm>
        </p:grpSpPr>
        <p:grpSp>
          <p:nvGrpSpPr>
            <p:cNvPr id="3513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3569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3596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597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3570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3571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3580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3593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94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95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581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3588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589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3591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592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590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582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3583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584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3586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587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585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72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3577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578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579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573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3574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575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576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3514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3515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3547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548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549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550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551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3565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566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3567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68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52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3563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564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53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554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3557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558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559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560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3561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62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55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556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516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3545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546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517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3542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543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544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518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3532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533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3534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3536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537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3538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39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40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41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35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519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3520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3529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530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531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521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3526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527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528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522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3523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524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525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3598" name="Group 763"/>
          <p:cNvGrpSpPr>
            <a:grpSpLocks/>
          </p:cNvGrpSpPr>
          <p:nvPr/>
        </p:nvGrpSpPr>
        <p:grpSpPr bwMode="auto">
          <a:xfrm>
            <a:off x="3466172" y="5278621"/>
            <a:ext cx="390439" cy="149385"/>
            <a:chOff x="158" y="1162"/>
            <a:chExt cx="235" cy="84"/>
          </a:xfrm>
        </p:grpSpPr>
        <p:grpSp>
          <p:nvGrpSpPr>
            <p:cNvPr id="3599" name="Group 764"/>
            <p:cNvGrpSpPr>
              <a:grpSpLocks/>
            </p:cNvGrpSpPr>
            <p:nvPr/>
          </p:nvGrpSpPr>
          <p:grpSpPr bwMode="auto">
            <a:xfrm flipH="1">
              <a:off x="158" y="1162"/>
              <a:ext cx="181" cy="84"/>
              <a:chOff x="2160" y="14589"/>
              <a:chExt cx="3068" cy="1198"/>
            </a:xfrm>
          </p:grpSpPr>
          <p:grpSp>
            <p:nvGrpSpPr>
              <p:cNvPr id="3655" name="Group 765"/>
              <p:cNvGrpSpPr>
                <a:grpSpLocks/>
              </p:cNvGrpSpPr>
              <p:nvPr/>
            </p:nvGrpSpPr>
            <p:grpSpPr bwMode="auto">
              <a:xfrm>
                <a:off x="2160" y="14589"/>
                <a:ext cx="3068" cy="850"/>
                <a:chOff x="2160" y="14589"/>
                <a:chExt cx="3068" cy="850"/>
              </a:xfrm>
            </p:grpSpPr>
            <p:sp>
              <p:nvSpPr>
                <p:cNvPr id="3682" name="Rectangle 766"/>
                <p:cNvSpPr>
                  <a:spLocks noChangeArrowheads="1"/>
                </p:cNvSpPr>
                <p:nvPr/>
              </p:nvSpPr>
              <p:spPr bwMode="auto">
                <a:xfrm>
                  <a:off x="2160" y="14589"/>
                  <a:ext cx="3068" cy="85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683" name="Rectangle 767"/>
                <p:cNvSpPr>
                  <a:spLocks noChangeArrowheads="1"/>
                </p:cNvSpPr>
                <p:nvPr/>
              </p:nvSpPr>
              <p:spPr bwMode="auto">
                <a:xfrm>
                  <a:off x="2160" y="14619"/>
                  <a:ext cx="3068" cy="790"/>
                </a:xfrm>
                <a:prstGeom prst="rect">
                  <a:avLst/>
                </a:prstGeom>
                <a:solidFill>
                  <a:schemeClr val="bg1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grpSp>
            <p:nvGrpSpPr>
              <p:cNvPr id="3656" name="Group 768"/>
              <p:cNvGrpSpPr>
                <a:grpSpLocks/>
              </p:cNvGrpSpPr>
              <p:nvPr/>
            </p:nvGrpSpPr>
            <p:grpSpPr bwMode="auto">
              <a:xfrm>
                <a:off x="3012" y="15442"/>
                <a:ext cx="2049" cy="345"/>
                <a:chOff x="3012" y="15442"/>
                <a:chExt cx="2049" cy="345"/>
              </a:xfrm>
            </p:grpSpPr>
            <p:grpSp>
              <p:nvGrpSpPr>
                <p:cNvPr id="3657" name="Group 769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04"/>
                  <a:chOff x="3012" y="15442"/>
                  <a:chExt cx="2049" cy="304"/>
                </a:xfrm>
              </p:grpSpPr>
              <p:grpSp>
                <p:nvGrpSpPr>
                  <p:cNvPr id="3666" name="Group 770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48" cy="232"/>
                    <a:chOff x="3012" y="15442"/>
                    <a:chExt cx="248" cy="232"/>
                  </a:xfrm>
                </p:grpSpPr>
                <p:sp>
                  <p:nvSpPr>
                    <p:cNvPr id="3679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3012" y="15442"/>
                      <a:ext cx="248" cy="33"/>
                    </a:xfrm>
                    <a:custGeom>
                      <a:avLst/>
                      <a:gdLst>
                        <a:gd name="T0" fmla="*/ 0 w 495"/>
                        <a:gd name="T1" fmla="*/ 2 h 66"/>
                        <a:gd name="T2" fmla="*/ 248 w 495"/>
                        <a:gd name="T3" fmla="*/ 0 h 66"/>
                        <a:gd name="T4" fmla="*/ 216 w 495"/>
                        <a:gd name="T5" fmla="*/ 32 h 66"/>
                        <a:gd name="T6" fmla="*/ 30 w 495"/>
                        <a:gd name="T7" fmla="*/ 33 h 66"/>
                        <a:gd name="T8" fmla="*/ 0 w 495"/>
                        <a:gd name="T9" fmla="*/ 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95" h="66">
                          <a:moveTo>
                            <a:pt x="0" y="4"/>
                          </a:moveTo>
                          <a:lnTo>
                            <a:pt x="495" y="0"/>
                          </a:lnTo>
                          <a:lnTo>
                            <a:pt x="432" y="64"/>
                          </a:lnTo>
                          <a:lnTo>
                            <a:pt x="60" y="66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0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3075" y="15475"/>
                      <a:ext cx="123" cy="15"/>
                    </a:xfrm>
                    <a:custGeom>
                      <a:avLst/>
                      <a:gdLst>
                        <a:gd name="T0" fmla="*/ 0 w 247"/>
                        <a:gd name="T1" fmla="*/ 1 h 31"/>
                        <a:gd name="T2" fmla="*/ 123 w 247"/>
                        <a:gd name="T3" fmla="*/ 0 h 31"/>
                        <a:gd name="T4" fmla="*/ 108 w 247"/>
                        <a:gd name="T5" fmla="*/ 14 h 31"/>
                        <a:gd name="T6" fmla="*/ 14 w 247"/>
                        <a:gd name="T7" fmla="*/ 15 h 31"/>
                        <a:gd name="T8" fmla="*/ 0 w 247"/>
                        <a:gd name="T9" fmla="*/ 1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7" h="31">
                          <a:moveTo>
                            <a:pt x="0" y="2"/>
                          </a:moveTo>
                          <a:lnTo>
                            <a:pt x="247" y="0"/>
                          </a:lnTo>
                          <a:lnTo>
                            <a:pt x="216" y="29"/>
                          </a:lnTo>
                          <a:lnTo>
                            <a:pt x="29" y="3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1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15493"/>
                      <a:ext cx="24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667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253" y="15442"/>
                    <a:ext cx="390" cy="304"/>
                    <a:chOff x="4253" y="15442"/>
                    <a:chExt cx="390" cy="304"/>
                  </a:xfrm>
                </p:grpSpPr>
                <p:sp>
                  <p:nvSpPr>
                    <p:cNvPr id="3674" name="Freeform 775"/>
                    <p:cNvSpPr>
                      <a:spLocks/>
                    </p:cNvSpPr>
                    <p:nvPr/>
                  </p:nvSpPr>
                  <p:spPr bwMode="auto">
                    <a:xfrm>
                      <a:off x="4253" y="15445"/>
                      <a:ext cx="389" cy="61"/>
                    </a:xfrm>
                    <a:custGeom>
                      <a:avLst/>
                      <a:gdLst>
                        <a:gd name="T0" fmla="*/ 0 w 778"/>
                        <a:gd name="T1" fmla="*/ 0 h 122"/>
                        <a:gd name="T2" fmla="*/ 389 w 778"/>
                        <a:gd name="T3" fmla="*/ 0 h 122"/>
                        <a:gd name="T4" fmla="*/ 389 w 778"/>
                        <a:gd name="T5" fmla="*/ 61 h 122"/>
                        <a:gd name="T6" fmla="*/ 31 w 778"/>
                        <a:gd name="T7" fmla="*/ 61 h 122"/>
                        <a:gd name="T8" fmla="*/ 0 w 778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8" h="122">
                          <a:moveTo>
                            <a:pt x="0" y="0"/>
                          </a:moveTo>
                          <a:lnTo>
                            <a:pt x="778" y="0"/>
                          </a:lnTo>
                          <a:lnTo>
                            <a:pt x="778" y="122"/>
                          </a:lnTo>
                          <a:lnTo>
                            <a:pt x="62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675" name="Group 7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" y="15442"/>
                      <a:ext cx="329" cy="70"/>
                      <a:chOff x="4283" y="15442"/>
                      <a:chExt cx="329" cy="70"/>
                    </a:xfrm>
                  </p:grpSpPr>
                  <p:sp>
                    <p:nvSpPr>
                      <p:cNvPr id="3677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15458"/>
                        <a:ext cx="296" cy="47"/>
                      </a:xfrm>
                      <a:custGeom>
                        <a:avLst/>
                        <a:gdLst>
                          <a:gd name="T0" fmla="*/ 0 w 591"/>
                          <a:gd name="T1" fmla="*/ 47 h 93"/>
                          <a:gd name="T2" fmla="*/ 47 w 591"/>
                          <a:gd name="T3" fmla="*/ 0 h 93"/>
                          <a:gd name="T4" fmla="*/ 296 w 591"/>
                          <a:gd name="T5" fmla="*/ 0 h 93"/>
                          <a:gd name="T6" fmla="*/ 296 w 591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1" h="93">
                            <a:moveTo>
                              <a:pt x="0" y="93"/>
                            </a:moveTo>
                            <a:lnTo>
                              <a:pt x="94" y="0"/>
                            </a:lnTo>
                            <a:lnTo>
                              <a:pt x="591" y="0"/>
                            </a:lnTo>
                            <a:lnTo>
                              <a:pt x="591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678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1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676" name="Line 7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2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668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4673" y="15442"/>
                    <a:ext cx="388" cy="304"/>
                    <a:chOff x="4673" y="15442"/>
                    <a:chExt cx="388" cy="304"/>
                  </a:xfrm>
                </p:grpSpPr>
                <p:sp>
                  <p:nvSpPr>
                    <p:cNvPr id="3669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4673" y="15445"/>
                      <a:ext cx="387" cy="61"/>
                    </a:xfrm>
                    <a:custGeom>
                      <a:avLst/>
                      <a:gdLst>
                        <a:gd name="T0" fmla="*/ 0 w 774"/>
                        <a:gd name="T1" fmla="*/ 0 h 122"/>
                        <a:gd name="T2" fmla="*/ 387 w 774"/>
                        <a:gd name="T3" fmla="*/ 0 h 122"/>
                        <a:gd name="T4" fmla="*/ 387 w 774"/>
                        <a:gd name="T5" fmla="*/ 61 h 122"/>
                        <a:gd name="T6" fmla="*/ 30 w 774"/>
                        <a:gd name="T7" fmla="*/ 61 h 122"/>
                        <a:gd name="T8" fmla="*/ 0 w 774"/>
                        <a:gd name="T9" fmla="*/ 0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74" h="122">
                          <a:moveTo>
                            <a:pt x="0" y="0"/>
                          </a:moveTo>
                          <a:lnTo>
                            <a:pt x="774" y="0"/>
                          </a:lnTo>
                          <a:lnTo>
                            <a:pt x="774" y="122"/>
                          </a:lnTo>
                          <a:lnTo>
                            <a:pt x="59" y="1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670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3" y="15442"/>
                      <a:ext cx="327" cy="70"/>
                      <a:chOff x="4703" y="15442"/>
                      <a:chExt cx="327" cy="70"/>
                    </a:xfrm>
                  </p:grpSpPr>
                  <p:sp>
                    <p:nvSpPr>
                      <p:cNvPr id="3672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3" y="15458"/>
                        <a:ext cx="296" cy="47"/>
                      </a:xfrm>
                      <a:custGeom>
                        <a:avLst/>
                        <a:gdLst>
                          <a:gd name="T0" fmla="*/ 0 w 592"/>
                          <a:gd name="T1" fmla="*/ 47 h 93"/>
                          <a:gd name="T2" fmla="*/ 49 w 592"/>
                          <a:gd name="T3" fmla="*/ 0 h 93"/>
                          <a:gd name="T4" fmla="*/ 296 w 592"/>
                          <a:gd name="T5" fmla="*/ 0 h 93"/>
                          <a:gd name="T6" fmla="*/ 296 w 592"/>
                          <a:gd name="T7" fmla="*/ 4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92" h="93">
                            <a:moveTo>
                              <a:pt x="0" y="93"/>
                            </a:moveTo>
                            <a:lnTo>
                              <a:pt x="97" y="0"/>
                            </a:lnTo>
                            <a:lnTo>
                              <a:pt x="592" y="0"/>
                            </a:lnTo>
                            <a:lnTo>
                              <a:pt x="592" y="9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673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29" y="15442"/>
                        <a:ext cx="1" cy="70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671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0" y="15505"/>
                      <a:ext cx="1" cy="24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58" name="Group 786"/>
                <p:cNvGrpSpPr>
                  <a:grpSpLocks/>
                </p:cNvGrpSpPr>
                <p:nvPr/>
              </p:nvGrpSpPr>
              <p:grpSpPr bwMode="auto">
                <a:xfrm>
                  <a:off x="4299" y="15473"/>
                  <a:ext cx="314" cy="314"/>
                  <a:chOff x="4299" y="15473"/>
                  <a:chExt cx="314" cy="314"/>
                </a:xfrm>
              </p:grpSpPr>
              <p:sp>
                <p:nvSpPr>
                  <p:cNvPr id="3663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15473"/>
                    <a:ext cx="314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664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15519"/>
                    <a:ext cx="222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665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4408" y="15581"/>
                    <a:ext cx="95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659" name="Group 790"/>
                <p:cNvGrpSpPr>
                  <a:grpSpLocks/>
                </p:cNvGrpSpPr>
                <p:nvPr/>
              </p:nvGrpSpPr>
              <p:grpSpPr bwMode="auto">
                <a:xfrm>
                  <a:off x="4719" y="15473"/>
                  <a:ext cx="312" cy="314"/>
                  <a:chOff x="4719" y="15473"/>
                  <a:chExt cx="312" cy="314"/>
                </a:xfrm>
              </p:grpSpPr>
              <p:sp>
                <p:nvSpPr>
                  <p:cNvPr id="3660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5473"/>
                    <a:ext cx="312" cy="3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661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15519"/>
                    <a:ext cx="22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662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15581"/>
                    <a:ext cx="96" cy="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  <p:grpSp>
          <p:nvGrpSpPr>
            <p:cNvPr id="3600" name="Group 794"/>
            <p:cNvGrpSpPr>
              <a:grpSpLocks/>
            </p:cNvGrpSpPr>
            <p:nvPr/>
          </p:nvGrpSpPr>
          <p:grpSpPr bwMode="auto">
            <a:xfrm flipH="1">
              <a:off x="302" y="1184"/>
              <a:ext cx="91" cy="62"/>
              <a:chOff x="1244" y="14897"/>
              <a:chExt cx="1535" cy="891"/>
            </a:xfrm>
          </p:grpSpPr>
          <p:grpSp>
            <p:nvGrpSpPr>
              <p:cNvPr id="3601" name="Group 795"/>
              <p:cNvGrpSpPr>
                <a:grpSpLocks/>
              </p:cNvGrpSpPr>
              <p:nvPr/>
            </p:nvGrpSpPr>
            <p:grpSpPr bwMode="auto">
              <a:xfrm>
                <a:off x="1244" y="14897"/>
                <a:ext cx="630" cy="701"/>
                <a:chOff x="1244" y="14897"/>
                <a:chExt cx="630" cy="701"/>
              </a:xfrm>
            </p:grpSpPr>
            <p:sp>
              <p:nvSpPr>
                <p:cNvPr id="3633" name="Rectangle 796"/>
                <p:cNvSpPr>
                  <a:spLocks noChangeArrowheads="1"/>
                </p:cNvSpPr>
                <p:nvPr/>
              </p:nvSpPr>
              <p:spPr bwMode="auto">
                <a:xfrm>
                  <a:off x="1848" y="15228"/>
                  <a:ext cx="26" cy="86"/>
                </a:xfrm>
                <a:prstGeom prst="rect">
                  <a:avLst/>
                </a:prstGeom>
                <a:solidFill>
                  <a:srgbClr val="000000"/>
                </a:solidFill>
                <a:ln w="444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3634" name="Freeform 797"/>
                <p:cNvSpPr>
                  <a:spLocks/>
                </p:cNvSpPr>
                <p:nvPr/>
              </p:nvSpPr>
              <p:spPr bwMode="auto">
                <a:xfrm>
                  <a:off x="1256" y="14897"/>
                  <a:ext cx="589" cy="545"/>
                </a:xfrm>
                <a:custGeom>
                  <a:avLst/>
                  <a:gdLst>
                    <a:gd name="T0" fmla="*/ 124 w 1179"/>
                    <a:gd name="T1" fmla="*/ 16 h 1091"/>
                    <a:gd name="T2" fmla="*/ 156 w 1179"/>
                    <a:gd name="T3" fmla="*/ 0 h 1091"/>
                    <a:gd name="T4" fmla="*/ 543 w 1179"/>
                    <a:gd name="T5" fmla="*/ 0 h 1091"/>
                    <a:gd name="T6" fmla="*/ 575 w 1179"/>
                    <a:gd name="T7" fmla="*/ 15 h 1091"/>
                    <a:gd name="T8" fmla="*/ 575 w 1179"/>
                    <a:gd name="T9" fmla="*/ 205 h 1091"/>
                    <a:gd name="T10" fmla="*/ 589 w 1179"/>
                    <a:gd name="T11" fmla="*/ 249 h 1091"/>
                    <a:gd name="T12" fmla="*/ 589 w 1179"/>
                    <a:gd name="T13" fmla="*/ 545 h 1091"/>
                    <a:gd name="T14" fmla="*/ 0 w 1179"/>
                    <a:gd name="T15" fmla="*/ 545 h 1091"/>
                    <a:gd name="T16" fmla="*/ 0 w 1179"/>
                    <a:gd name="T17" fmla="*/ 281 h 1091"/>
                    <a:gd name="T18" fmla="*/ 46 w 1179"/>
                    <a:gd name="T19" fmla="*/ 249 h 1091"/>
                    <a:gd name="T20" fmla="*/ 110 w 1179"/>
                    <a:gd name="T21" fmla="*/ 63 h 1091"/>
                    <a:gd name="T22" fmla="*/ 124 w 1179"/>
                    <a:gd name="T23" fmla="*/ 63 h 1091"/>
                    <a:gd name="T24" fmla="*/ 61 w 1179"/>
                    <a:gd name="T25" fmla="*/ 249 h 1091"/>
                    <a:gd name="T26" fmla="*/ 171 w 1179"/>
                    <a:gd name="T27" fmla="*/ 249 h 1091"/>
                    <a:gd name="T28" fmla="*/ 124 w 1179"/>
                    <a:gd name="T29" fmla="*/ 63 h 1091"/>
                    <a:gd name="T30" fmla="*/ 139 w 1179"/>
                    <a:gd name="T31" fmla="*/ 63 h 1091"/>
                    <a:gd name="T32" fmla="*/ 186 w 1179"/>
                    <a:gd name="T33" fmla="*/ 249 h 1091"/>
                    <a:gd name="T34" fmla="*/ 387 w 1179"/>
                    <a:gd name="T35" fmla="*/ 249 h 1091"/>
                    <a:gd name="T36" fmla="*/ 325 w 1179"/>
                    <a:gd name="T37" fmla="*/ 63 h 1091"/>
                    <a:gd name="T38" fmla="*/ 357 w 1179"/>
                    <a:gd name="T39" fmla="*/ 63 h 1091"/>
                    <a:gd name="T40" fmla="*/ 419 w 1179"/>
                    <a:gd name="T41" fmla="*/ 249 h 1091"/>
                    <a:gd name="T42" fmla="*/ 575 w 1179"/>
                    <a:gd name="T43" fmla="*/ 249 h 1091"/>
                    <a:gd name="T44" fmla="*/ 512 w 1179"/>
                    <a:gd name="T45" fmla="*/ 63 h 1091"/>
                    <a:gd name="T46" fmla="*/ 357 w 1179"/>
                    <a:gd name="T47" fmla="*/ 63 h 1091"/>
                    <a:gd name="T48" fmla="*/ 325 w 1179"/>
                    <a:gd name="T49" fmla="*/ 63 h 1091"/>
                    <a:gd name="T50" fmla="*/ 139 w 1179"/>
                    <a:gd name="T51" fmla="*/ 63 h 1091"/>
                    <a:gd name="T52" fmla="*/ 124 w 1179"/>
                    <a:gd name="T53" fmla="*/ 63 h 1091"/>
                    <a:gd name="T54" fmla="*/ 110 w 1179"/>
                    <a:gd name="T55" fmla="*/ 63 h 1091"/>
                    <a:gd name="T56" fmla="*/ 124 w 1179"/>
                    <a:gd name="T57" fmla="*/ 31 h 1091"/>
                    <a:gd name="T58" fmla="*/ 124 w 1179"/>
                    <a:gd name="T59" fmla="*/ 16 h 10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79" h="1091">
                      <a:moveTo>
                        <a:pt x="249" y="33"/>
                      </a:moveTo>
                      <a:lnTo>
                        <a:pt x="312" y="0"/>
                      </a:lnTo>
                      <a:lnTo>
                        <a:pt x="1086" y="0"/>
                      </a:lnTo>
                      <a:lnTo>
                        <a:pt x="1150" y="30"/>
                      </a:lnTo>
                      <a:lnTo>
                        <a:pt x="1150" y="410"/>
                      </a:lnTo>
                      <a:lnTo>
                        <a:pt x="1179" y="499"/>
                      </a:lnTo>
                      <a:lnTo>
                        <a:pt x="1179" y="1091"/>
                      </a:lnTo>
                      <a:lnTo>
                        <a:pt x="0" y="1091"/>
                      </a:lnTo>
                      <a:lnTo>
                        <a:pt x="0" y="563"/>
                      </a:lnTo>
                      <a:lnTo>
                        <a:pt x="93" y="499"/>
                      </a:lnTo>
                      <a:lnTo>
                        <a:pt x="220" y="126"/>
                      </a:lnTo>
                      <a:lnTo>
                        <a:pt x="249" y="126"/>
                      </a:lnTo>
                      <a:lnTo>
                        <a:pt x="123" y="499"/>
                      </a:lnTo>
                      <a:lnTo>
                        <a:pt x="343" y="499"/>
                      </a:lnTo>
                      <a:lnTo>
                        <a:pt x="249" y="126"/>
                      </a:lnTo>
                      <a:lnTo>
                        <a:pt x="279" y="126"/>
                      </a:lnTo>
                      <a:lnTo>
                        <a:pt x="372" y="499"/>
                      </a:lnTo>
                      <a:lnTo>
                        <a:pt x="775" y="499"/>
                      </a:lnTo>
                      <a:lnTo>
                        <a:pt x="651" y="126"/>
                      </a:lnTo>
                      <a:lnTo>
                        <a:pt x="715" y="126"/>
                      </a:lnTo>
                      <a:lnTo>
                        <a:pt x="838" y="499"/>
                      </a:lnTo>
                      <a:lnTo>
                        <a:pt x="1150" y="499"/>
                      </a:lnTo>
                      <a:lnTo>
                        <a:pt x="1025" y="126"/>
                      </a:lnTo>
                      <a:lnTo>
                        <a:pt x="715" y="126"/>
                      </a:lnTo>
                      <a:lnTo>
                        <a:pt x="651" y="126"/>
                      </a:lnTo>
                      <a:lnTo>
                        <a:pt x="279" y="126"/>
                      </a:lnTo>
                      <a:lnTo>
                        <a:pt x="249" y="126"/>
                      </a:lnTo>
                      <a:lnTo>
                        <a:pt x="220" y="126"/>
                      </a:lnTo>
                      <a:lnTo>
                        <a:pt x="249" y="62"/>
                      </a:lnTo>
                      <a:lnTo>
                        <a:pt x="24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635" name="Line 798"/>
                <p:cNvSpPr>
                  <a:spLocks noChangeShapeType="1"/>
                </p:cNvSpPr>
                <p:nvPr/>
              </p:nvSpPr>
              <p:spPr bwMode="auto">
                <a:xfrm>
                  <a:off x="1427" y="15146"/>
                  <a:ext cx="1" cy="28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636" name="Freeform 799"/>
                <p:cNvSpPr>
                  <a:spLocks/>
                </p:cNvSpPr>
                <p:nvPr/>
              </p:nvSpPr>
              <p:spPr bwMode="auto">
                <a:xfrm>
                  <a:off x="1586" y="14928"/>
                  <a:ext cx="73" cy="437"/>
                </a:xfrm>
                <a:custGeom>
                  <a:avLst/>
                  <a:gdLst>
                    <a:gd name="T0" fmla="*/ 0 w 147"/>
                    <a:gd name="T1" fmla="*/ 0 h 876"/>
                    <a:gd name="T2" fmla="*/ 73 w 147"/>
                    <a:gd name="T3" fmla="*/ 218 h 876"/>
                    <a:gd name="T4" fmla="*/ 73 w 147"/>
                    <a:gd name="T5" fmla="*/ 437 h 8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876">
                      <a:moveTo>
                        <a:pt x="0" y="0"/>
                      </a:moveTo>
                      <a:lnTo>
                        <a:pt x="147" y="437"/>
                      </a:lnTo>
                      <a:lnTo>
                        <a:pt x="147" y="876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637" name="Group 800"/>
                <p:cNvGrpSpPr>
                  <a:grpSpLocks/>
                </p:cNvGrpSpPr>
                <p:nvPr/>
              </p:nvGrpSpPr>
              <p:grpSpPr bwMode="auto">
                <a:xfrm>
                  <a:off x="1244" y="15445"/>
                  <a:ext cx="598" cy="153"/>
                  <a:chOff x="1244" y="15445"/>
                  <a:chExt cx="598" cy="153"/>
                </a:xfrm>
              </p:grpSpPr>
              <p:sp>
                <p:nvSpPr>
                  <p:cNvPr id="3651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5445"/>
                    <a:ext cx="598" cy="153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652" name="Group 802"/>
                  <p:cNvGrpSpPr>
                    <a:grpSpLocks/>
                  </p:cNvGrpSpPr>
                  <p:nvPr/>
                </p:nvGrpSpPr>
                <p:grpSpPr bwMode="auto">
                  <a:xfrm>
                    <a:off x="1271" y="15458"/>
                    <a:ext cx="178" cy="17"/>
                    <a:chOff x="1271" y="15458"/>
                    <a:chExt cx="178" cy="17"/>
                  </a:xfrm>
                </p:grpSpPr>
                <p:sp>
                  <p:nvSpPr>
                    <p:cNvPr id="3653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1" y="15458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54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7" y="15474"/>
                      <a:ext cx="16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38" name="Group 805"/>
                <p:cNvGrpSpPr>
                  <a:grpSpLocks/>
                </p:cNvGrpSpPr>
                <p:nvPr/>
              </p:nvGrpSpPr>
              <p:grpSpPr bwMode="auto">
                <a:xfrm>
                  <a:off x="1256" y="15365"/>
                  <a:ext cx="582" cy="17"/>
                  <a:chOff x="1256" y="15365"/>
                  <a:chExt cx="582" cy="17"/>
                </a:xfrm>
              </p:grpSpPr>
              <p:sp>
                <p:nvSpPr>
                  <p:cNvPr id="3649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81"/>
                    <a:ext cx="178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650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15365"/>
                    <a:ext cx="582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39" name="Line 808"/>
                <p:cNvSpPr>
                  <a:spLocks noChangeShapeType="1"/>
                </p:cNvSpPr>
                <p:nvPr/>
              </p:nvSpPr>
              <p:spPr bwMode="auto">
                <a:xfrm>
                  <a:off x="1830" y="15146"/>
                  <a:ext cx="1" cy="303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grpSp>
              <p:nvGrpSpPr>
                <p:cNvPr id="3640" name="Group 809"/>
                <p:cNvGrpSpPr>
                  <a:grpSpLocks/>
                </p:cNvGrpSpPr>
                <p:nvPr/>
              </p:nvGrpSpPr>
              <p:grpSpPr bwMode="auto">
                <a:xfrm>
                  <a:off x="1441" y="15021"/>
                  <a:ext cx="73" cy="217"/>
                  <a:chOff x="1441" y="15021"/>
                  <a:chExt cx="73" cy="217"/>
                </a:xfrm>
              </p:grpSpPr>
              <p:sp>
                <p:nvSpPr>
                  <p:cNvPr id="3643" name="AutoShape 81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5021"/>
                    <a:ext cx="51" cy="160"/>
                  </a:xfrm>
                  <a:prstGeom prst="roundRect">
                    <a:avLst>
                      <a:gd name="adj" fmla="val 48412"/>
                    </a:avLst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644" name="AutoShape 811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15213"/>
                    <a:ext cx="25" cy="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645" name="AutoShape 812"/>
                  <p:cNvSpPr>
                    <a:spLocks noChangeArrowheads="1"/>
                  </p:cNvSpPr>
                  <p:nvPr/>
                </p:nvSpPr>
                <p:spPr bwMode="auto">
                  <a:xfrm>
                    <a:off x="1495" y="15201"/>
                    <a:ext cx="19" cy="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646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1458" y="15114"/>
                    <a:ext cx="54" cy="111"/>
                    <a:chOff x="1458" y="15114"/>
                    <a:chExt cx="54" cy="111"/>
                  </a:xfrm>
                </p:grpSpPr>
                <p:sp>
                  <p:nvSpPr>
                    <p:cNvPr id="3647" name="Freeform 814"/>
                    <p:cNvSpPr>
                      <a:spLocks/>
                    </p:cNvSpPr>
                    <p:nvPr/>
                  </p:nvSpPr>
                  <p:spPr bwMode="auto">
                    <a:xfrm>
                      <a:off x="1458" y="15114"/>
                      <a:ext cx="1" cy="111"/>
                    </a:xfrm>
                    <a:custGeom>
                      <a:avLst/>
                      <a:gdLst>
                        <a:gd name="T0" fmla="*/ 0 w 1"/>
                        <a:gd name="T1" fmla="*/ 0 h 221"/>
                        <a:gd name="T2" fmla="*/ 0 w 1"/>
                        <a:gd name="T3" fmla="*/ 111 h 221"/>
                        <a:gd name="T4" fmla="*/ 0 w 1"/>
                        <a:gd name="T5" fmla="*/ 95 h 22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" h="221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0" y="19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48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8" y="15178"/>
                      <a:ext cx="54" cy="35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641" name="Freeform 816"/>
                <p:cNvSpPr>
                  <a:spLocks/>
                </p:cNvSpPr>
                <p:nvPr/>
              </p:nvSpPr>
              <p:spPr bwMode="auto">
                <a:xfrm>
                  <a:off x="1581" y="15162"/>
                  <a:ext cx="62" cy="19"/>
                </a:xfrm>
                <a:custGeom>
                  <a:avLst/>
                  <a:gdLst>
                    <a:gd name="T0" fmla="*/ 0 w 124"/>
                    <a:gd name="T1" fmla="*/ 0 h 37"/>
                    <a:gd name="T2" fmla="*/ 62 w 124"/>
                    <a:gd name="T3" fmla="*/ 0 h 37"/>
                    <a:gd name="T4" fmla="*/ 62 w 124"/>
                    <a:gd name="T5" fmla="*/ 8 h 37"/>
                    <a:gd name="T6" fmla="*/ 62 w 124"/>
                    <a:gd name="T7" fmla="*/ 19 h 37"/>
                    <a:gd name="T8" fmla="*/ 48 w 124"/>
                    <a:gd name="T9" fmla="*/ 19 h 37"/>
                    <a:gd name="T10" fmla="*/ 48 w 124"/>
                    <a:gd name="T11" fmla="*/ 8 h 37"/>
                    <a:gd name="T12" fmla="*/ 0 w 124"/>
                    <a:gd name="T13" fmla="*/ 8 h 37"/>
                    <a:gd name="T14" fmla="*/ 0 w 124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4" h="37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124" y="37"/>
                      </a:lnTo>
                      <a:lnTo>
                        <a:pt x="95" y="37"/>
                      </a:lnTo>
                      <a:lnTo>
                        <a:pt x="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642" name="Freeform 817"/>
                <p:cNvSpPr>
                  <a:spLocks/>
                </p:cNvSpPr>
                <p:nvPr/>
              </p:nvSpPr>
              <p:spPr bwMode="auto">
                <a:xfrm>
                  <a:off x="1382" y="14911"/>
                  <a:ext cx="448" cy="14"/>
                </a:xfrm>
                <a:custGeom>
                  <a:avLst/>
                  <a:gdLst>
                    <a:gd name="T0" fmla="*/ 0 w 898"/>
                    <a:gd name="T1" fmla="*/ 0 h 27"/>
                    <a:gd name="T2" fmla="*/ 448 w 898"/>
                    <a:gd name="T3" fmla="*/ 0 h 27"/>
                    <a:gd name="T4" fmla="*/ 448 w 898"/>
                    <a:gd name="T5" fmla="*/ 14 h 27"/>
                    <a:gd name="T6" fmla="*/ 1 w 898"/>
                    <a:gd name="T7" fmla="*/ 14 h 27"/>
                    <a:gd name="T8" fmla="*/ 0 w 898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8" h="27">
                      <a:moveTo>
                        <a:pt x="0" y="0"/>
                      </a:moveTo>
                      <a:lnTo>
                        <a:pt x="898" y="0"/>
                      </a:lnTo>
                      <a:lnTo>
                        <a:pt x="898" y="27"/>
                      </a:lnTo>
                      <a:lnTo>
                        <a:pt x="2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602" name="Group 818"/>
              <p:cNvGrpSpPr>
                <a:grpSpLocks/>
              </p:cNvGrpSpPr>
              <p:nvPr/>
            </p:nvGrpSpPr>
            <p:grpSpPr bwMode="auto">
              <a:xfrm>
                <a:off x="1377" y="15381"/>
                <a:ext cx="498" cy="220"/>
                <a:chOff x="1377" y="15381"/>
                <a:chExt cx="498" cy="220"/>
              </a:xfrm>
            </p:grpSpPr>
            <p:sp>
              <p:nvSpPr>
                <p:cNvPr id="3631" name="Freeform 819"/>
                <p:cNvSpPr>
                  <a:spLocks/>
                </p:cNvSpPr>
                <p:nvPr/>
              </p:nvSpPr>
              <p:spPr bwMode="auto">
                <a:xfrm>
                  <a:off x="1377" y="15381"/>
                  <a:ext cx="498" cy="219"/>
                </a:xfrm>
                <a:custGeom>
                  <a:avLst/>
                  <a:gdLst>
                    <a:gd name="T0" fmla="*/ 0 w 996"/>
                    <a:gd name="T1" fmla="*/ 219 h 438"/>
                    <a:gd name="T2" fmla="*/ 0 w 996"/>
                    <a:gd name="T3" fmla="*/ 196 h 438"/>
                    <a:gd name="T4" fmla="*/ 6 w 996"/>
                    <a:gd name="T5" fmla="*/ 172 h 438"/>
                    <a:gd name="T6" fmla="*/ 14 w 996"/>
                    <a:gd name="T7" fmla="*/ 144 h 438"/>
                    <a:gd name="T8" fmla="*/ 27 w 996"/>
                    <a:gd name="T9" fmla="*/ 120 h 438"/>
                    <a:gd name="T10" fmla="*/ 43 w 996"/>
                    <a:gd name="T11" fmla="*/ 96 h 438"/>
                    <a:gd name="T12" fmla="*/ 60 w 996"/>
                    <a:gd name="T13" fmla="*/ 77 h 438"/>
                    <a:gd name="T14" fmla="*/ 82 w 996"/>
                    <a:gd name="T15" fmla="*/ 57 h 438"/>
                    <a:gd name="T16" fmla="*/ 111 w 996"/>
                    <a:gd name="T17" fmla="*/ 37 h 438"/>
                    <a:gd name="T18" fmla="*/ 138 w 996"/>
                    <a:gd name="T19" fmla="*/ 24 h 438"/>
                    <a:gd name="T20" fmla="*/ 164 w 996"/>
                    <a:gd name="T21" fmla="*/ 14 h 438"/>
                    <a:gd name="T22" fmla="*/ 194 w 996"/>
                    <a:gd name="T23" fmla="*/ 6 h 438"/>
                    <a:gd name="T24" fmla="*/ 229 w 996"/>
                    <a:gd name="T25" fmla="*/ 0 h 438"/>
                    <a:gd name="T26" fmla="*/ 261 w 996"/>
                    <a:gd name="T27" fmla="*/ 0 h 438"/>
                    <a:gd name="T28" fmla="*/ 294 w 996"/>
                    <a:gd name="T29" fmla="*/ 4 h 438"/>
                    <a:gd name="T30" fmla="*/ 325 w 996"/>
                    <a:gd name="T31" fmla="*/ 11 h 438"/>
                    <a:gd name="T32" fmla="*/ 356 w 996"/>
                    <a:gd name="T33" fmla="*/ 22 h 438"/>
                    <a:gd name="T34" fmla="*/ 381 w 996"/>
                    <a:gd name="T35" fmla="*/ 35 h 438"/>
                    <a:gd name="T36" fmla="*/ 401 w 996"/>
                    <a:gd name="T37" fmla="*/ 48 h 438"/>
                    <a:gd name="T38" fmla="*/ 421 w 996"/>
                    <a:gd name="T39" fmla="*/ 63 h 438"/>
                    <a:gd name="T40" fmla="*/ 439 w 996"/>
                    <a:gd name="T41" fmla="*/ 81 h 438"/>
                    <a:gd name="T42" fmla="*/ 458 w 996"/>
                    <a:gd name="T43" fmla="*/ 104 h 438"/>
                    <a:gd name="T44" fmla="*/ 473 w 996"/>
                    <a:gd name="T45" fmla="*/ 125 h 438"/>
                    <a:gd name="T46" fmla="*/ 480 w 996"/>
                    <a:gd name="T47" fmla="*/ 142 h 438"/>
                    <a:gd name="T48" fmla="*/ 487 w 996"/>
                    <a:gd name="T49" fmla="*/ 157 h 438"/>
                    <a:gd name="T50" fmla="*/ 493 w 996"/>
                    <a:gd name="T51" fmla="*/ 176 h 438"/>
                    <a:gd name="T52" fmla="*/ 494 w 996"/>
                    <a:gd name="T53" fmla="*/ 194 h 438"/>
                    <a:gd name="T54" fmla="*/ 495 w 996"/>
                    <a:gd name="T55" fmla="*/ 211 h 438"/>
                    <a:gd name="T56" fmla="*/ 498 w 996"/>
                    <a:gd name="T57" fmla="*/ 219 h 438"/>
                    <a:gd name="T58" fmla="*/ 0 w 996"/>
                    <a:gd name="T59" fmla="*/ 219 h 4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96" h="438">
                      <a:moveTo>
                        <a:pt x="0" y="438"/>
                      </a:moveTo>
                      <a:lnTo>
                        <a:pt x="0" y="391"/>
                      </a:lnTo>
                      <a:lnTo>
                        <a:pt x="11" y="343"/>
                      </a:lnTo>
                      <a:lnTo>
                        <a:pt x="27" y="288"/>
                      </a:lnTo>
                      <a:lnTo>
                        <a:pt x="53" y="239"/>
                      </a:lnTo>
                      <a:lnTo>
                        <a:pt x="85" y="191"/>
                      </a:lnTo>
                      <a:lnTo>
                        <a:pt x="120" y="153"/>
                      </a:lnTo>
                      <a:lnTo>
                        <a:pt x="163" y="113"/>
                      </a:lnTo>
                      <a:lnTo>
                        <a:pt x="221" y="73"/>
                      </a:lnTo>
                      <a:lnTo>
                        <a:pt x="276" y="47"/>
                      </a:lnTo>
                      <a:lnTo>
                        <a:pt x="328" y="27"/>
                      </a:lnTo>
                      <a:lnTo>
                        <a:pt x="388" y="11"/>
                      </a:lnTo>
                      <a:lnTo>
                        <a:pt x="457" y="0"/>
                      </a:lnTo>
                      <a:lnTo>
                        <a:pt x="522" y="0"/>
                      </a:lnTo>
                      <a:lnTo>
                        <a:pt x="588" y="7"/>
                      </a:lnTo>
                      <a:lnTo>
                        <a:pt x="649" y="22"/>
                      </a:lnTo>
                      <a:lnTo>
                        <a:pt x="711" y="43"/>
                      </a:lnTo>
                      <a:lnTo>
                        <a:pt x="762" y="69"/>
                      </a:lnTo>
                      <a:lnTo>
                        <a:pt x="802" y="96"/>
                      </a:lnTo>
                      <a:lnTo>
                        <a:pt x="842" y="126"/>
                      </a:lnTo>
                      <a:lnTo>
                        <a:pt x="878" y="162"/>
                      </a:lnTo>
                      <a:lnTo>
                        <a:pt x="916" y="208"/>
                      </a:lnTo>
                      <a:lnTo>
                        <a:pt x="945" y="250"/>
                      </a:lnTo>
                      <a:lnTo>
                        <a:pt x="960" y="283"/>
                      </a:lnTo>
                      <a:lnTo>
                        <a:pt x="974" y="314"/>
                      </a:lnTo>
                      <a:lnTo>
                        <a:pt x="985" y="352"/>
                      </a:lnTo>
                      <a:lnTo>
                        <a:pt x="987" y="387"/>
                      </a:lnTo>
                      <a:lnTo>
                        <a:pt x="990" y="422"/>
                      </a:lnTo>
                      <a:lnTo>
                        <a:pt x="996" y="438"/>
                      </a:lnTo>
                      <a:lnTo>
                        <a:pt x="0" y="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632" name="Freeform 820"/>
                <p:cNvSpPr>
                  <a:spLocks/>
                </p:cNvSpPr>
                <p:nvPr/>
              </p:nvSpPr>
              <p:spPr bwMode="auto">
                <a:xfrm>
                  <a:off x="1449" y="15443"/>
                  <a:ext cx="355" cy="158"/>
                </a:xfrm>
                <a:custGeom>
                  <a:avLst/>
                  <a:gdLst>
                    <a:gd name="T0" fmla="*/ 0 w 711"/>
                    <a:gd name="T1" fmla="*/ 158 h 316"/>
                    <a:gd name="T2" fmla="*/ 0 w 711"/>
                    <a:gd name="T3" fmla="*/ 141 h 316"/>
                    <a:gd name="T4" fmla="*/ 4 w 711"/>
                    <a:gd name="T5" fmla="*/ 124 h 316"/>
                    <a:gd name="T6" fmla="*/ 10 w 711"/>
                    <a:gd name="T7" fmla="*/ 104 h 316"/>
                    <a:gd name="T8" fmla="*/ 19 w 711"/>
                    <a:gd name="T9" fmla="*/ 86 h 316"/>
                    <a:gd name="T10" fmla="*/ 31 w 711"/>
                    <a:gd name="T11" fmla="*/ 68 h 316"/>
                    <a:gd name="T12" fmla="*/ 43 w 711"/>
                    <a:gd name="T13" fmla="*/ 56 h 316"/>
                    <a:gd name="T14" fmla="*/ 58 w 711"/>
                    <a:gd name="T15" fmla="*/ 41 h 316"/>
                    <a:gd name="T16" fmla="*/ 79 w 711"/>
                    <a:gd name="T17" fmla="*/ 27 h 316"/>
                    <a:gd name="T18" fmla="*/ 99 w 711"/>
                    <a:gd name="T19" fmla="*/ 17 h 316"/>
                    <a:gd name="T20" fmla="*/ 117 w 711"/>
                    <a:gd name="T21" fmla="*/ 10 h 316"/>
                    <a:gd name="T22" fmla="*/ 139 w 711"/>
                    <a:gd name="T23" fmla="*/ 4 h 316"/>
                    <a:gd name="T24" fmla="*/ 163 w 711"/>
                    <a:gd name="T25" fmla="*/ 0 h 316"/>
                    <a:gd name="T26" fmla="*/ 187 w 711"/>
                    <a:gd name="T27" fmla="*/ 0 h 316"/>
                    <a:gd name="T28" fmla="*/ 209 w 711"/>
                    <a:gd name="T29" fmla="*/ 3 h 316"/>
                    <a:gd name="T30" fmla="*/ 232 w 711"/>
                    <a:gd name="T31" fmla="*/ 8 h 316"/>
                    <a:gd name="T32" fmla="*/ 254 w 711"/>
                    <a:gd name="T33" fmla="*/ 16 h 316"/>
                    <a:gd name="T34" fmla="*/ 272 w 711"/>
                    <a:gd name="T35" fmla="*/ 25 h 316"/>
                    <a:gd name="T36" fmla="*/ 287 w 711"/>
                    <a:gd name="T37" fmla="*/ 35 h 316"/>
                    <a:gd name="T38" fmla="*/ 303 w 711"/>
                    <a:gd name="T39" fmla="*/ 47 h 316"/>
                    <a:gd name="T40" fmla="*/ 315 w 711"/>
                    <a:gd name="T41" fmla="*/ 59 h 316"/>
                    <a:gd name="T42" fmla="*/ 326 w 711"/>
                    <a:gd name="T43" fmla="*/ 73 h 316"/>
                    <a:gd name="T44" fmla="*/ 337 w 711"/>
                    <a:gd name="T45" fmla="*/ 91 h 316"/>
                    <a:gd name="T46" fmla="*/ 343 w 711"/>
                    <a:gd name="T47" fmla="*/ 103 h 316"/>
                    <a:gd name="T48" fmla="*/ 347 w 711"/>
                    <a:gd name="T49" fmla="*/ 113 h 316"/>
                    <a:gd name="T50" fmla="*/ 352 w 711"/>
                    <a:gd name="T51" fmla="*/ 127 h 316"/>
                    <a:gd name="T52" fmla="*/ 354 w 711"/>
                    <a:gd name="T53" fmla="*/ 140 h 316"/>
                    <a:gd name="T54" fmla="*/ 354 w 711"/>
                    <a:gd name="T55" fmla="*/ 153 h 316"/>
                    <a:gd name="T56" fmla="*/ 355 w 711"/>
                    <a:gd name="T57" fmla="*/ 158 h 316"/>
                    <a:gd name="T58" fmla="*/ 0 w 711"/>
                    <a:gd name="T59" fmla="*/ 158 h 3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11" h="316">
                      <a:moveTo>
                        <a:pt x="0" y="316"/>
                      </a:moveTo>
                      <a:lnTo>
                        <a:pt x="0" y="281"/>
                      </a:lnTo>
                      <a:lnTo>
                        <a:pt x="8" y="248"/>
                      </a:lnTo>
                      <a:lnTo>
                        <a:pt x="20" y="208"/>
                      </a:lnTo>
                      <a:lnTo>
                        <a:pt x="39" y="172"/>
                      </a:lnTo>
                      <a:lnTo>
                        <a:pt x="62" y="135"/>
                      </a:lnTo>
                      <a:lnTo>
                        <a:pt x="86" y="111"/>
                      </a:lnTo>
                      <a:lnTo>
                        <a:pt x="117" y="82"/>
                      </a:lnTo>
                      <a:lnTo>
                        <a:pt x="158" y="53"/>
                      </a:lnTo>
                      <a:lnTo>
                        <a:pt x="198" y="33"/>
                      </a:lnTo>
                      <a:lnTo>
                        <a:pt x="234" y="20"/>
                      </a:lnTo>
                      <a:lnTo>
                        <a:pt x="278" y="7"/>
                      </a:lnTo>
                      <a:lnTo>
                        <a:pt x="327" y="0"/>
                      </a:lnTo>
                      <a:lnTo>
                        <a:pt x="374" y="0"/>
                      </a:lnTo>
                      <a:lnTo>
                        <a:pt x="419" y="5"/>
                      </a:lnTo>
                      <a:lnTo>
                        <a:pt x="465" y="16"/>
                      </a:lnTo>
                      <a:lnTo>
                        <a:pt x="508" y="31"/>
                      </a:lnTo>
                      <a:lnTo>
                        <a:pt x="545" y="49"/>
                      </a:lnTo>
                      <a:lnTo>
                        <a:pt x="574" y="69"/>
                      </a:lnTo>
                      <a:lnTo>
                        <a:pt x="606" y="93"/>
                      </a:lnTo>
                      <a:lnTo>
                        <a:pt x="630" y="117"/>
                      </a:lnTo>
                      <a:lnTo>
                        <a:pt x="653" y="146"/>
                      </a:lnTo>
                      <a:lnTo>
                        <a:pt x="675" y="181"/>
                      </a:lnTo>
                      <a:lnTo>
                        <a:pt x="686" y="205"/>
                      </a:lnTo>
                      <a:lnTo>
                        <a:pt x="695" y="226"/>
                      </a:lnTo>
                      <a:lnTo>
                        <a:pt x="704" y="254"/>
                      </a:lnTo>
                      <a:lnTo>
                        <a:pt x="708" y="279"/>
                      </a:lnTo>
                      <a:lnTo>
                        <a:pt x="708" y="305"/>
                      </a:lnTo>
                      <a:lnTo>
                        <a:pt x="711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603" name="Group 821"/>
              <p:cNvGrpSpPr>
                <a:grpSpLocks/>
              </p:cNvGrpSpPr>
              <p:nvPr/>
            </p:nvGrpSpPr>
            <p:grpSpPr bwMode="auto">
              <a:xfrm>
                <a:off x="1877" y="15022"/>
                <a:ext cx="281" cy="390"/>
                <a:chOff x="1877" y="15022"/>
                <a:chExt cx="281" cy="390"/>
              </a:xfrm>
            </p:grpSpPr>
            <p:sp>
              <p:nvSpPr>
                <p:cNvPr id="3628" name="Freeform 822"/>
                <p:cNvSpPr>
                  <a:spLocks/>
                </p:cNvSpPr>
                <p:nvPr/>
              </p:nvSpPr>
              <p:spPr bwMode="auto">
                <a:xfrm>
                  <a:off x="1877" y="15099"/>
                  <a:ext cx="280" cy="265"/>
                </a:xfrm>
                <a:custGeom>
                  <a:avLst/>
                  <a:gdLst>
                    <a:gd name="T0" fmla="*/ 0 w 561"/>
                    <a:gd name="T1" fmla="*/ 141 h 530"/>
                    <a:gd name="T2" fmla="*/ 13 w 561"/>
                    <a:gd name="T3" fmla="*/ 156 h 530"/>
                    <a:gd name="T4" fmla="*/ 28 w 561"/>
                    <a:gd name="T5" fmla="*/ 176 h 530"/>
                    <a:gd name="T6" fmla="*/ 38 w 561"/>
                    <a:gd name="T7" fmla="*/ 187 h 530"/>
                    <a:gd name="T8" fmla="*/ 50 w 561"/>
                    <a:gd name="T9" fmla="*/ 201 h 530"/>
                    <a:gd name="T10" fmla="*/ 61 w 561"/>
                    <a:gd name="T11" fmla="*/ 214 h 530"/>
                    <a:gd name="T12" fmla="*/ 73 w 561"/>
                    <a:gd name="T13" fmla="*/ 226 h 530"/>
                    <a:gd name="T14" fmla="*/ 81 w 561"/>
                    <a:gd name="T15" fmla="*/ 237 h 530"/>
                    <a:gd name="T16" fmla="*/ 92 w 561"/>
                    <a:gd name="T17" fmla="*/ 246 h 530"/>
                    <a:gd name="T18" fmla="*/ 101 w 561"/>
                    <a:gd name="T19" fmla="*/ 253 h 530"/>
                    <a:gd name="T20" fmla="*/ 108 w 561"/>
                    <a:gd name="T21" fmla="*/ 260 h 530"/>
                    <a:gd name="T22" fmla="*/ 120 w 561"/>
                    <a:gd name="T23" fmla="*/ 262 h 530"/>
                    <a:gd name="T24" fmla="*/ 130 w 561"/>
                    <a:gd name="T25" fmla="*/ 265 h 530"/>
                    <a:gd name="T26" fmla="*/ 144 w 561"/>
                    <a:gd name="T27" fmla="*/ 262 h 530"/>
                    <a:gd name="T28" fmla="*/ 157 w 561"/>
                    <a:gd name="T29" fmla="*/ 260 h 530"/>
                    <a:gd name="T30" fmla="*/ 165 w 561"/>
                    <a:gd name="T31" fmla="*/ 254 h 530"/>
                    <a:gd name="T32" fmla="*/ 173 w 561"/>
                    <a:gd name="T33" fmla="*/ 251 h 530"/>
                    <a:gd name="T34" fmla="*/ 181 w 561"/>
                    <a:gd name="T35" fmla="*/ 243 h 530"/>
                    <a:gd name="T36" fmla="*/ 193 w 561"/>
                    <a:gd name="T37" fmla="*/ 230 h 530"/>
                    <a:gd name="T38" fmla="*/ 202 w 561"/>
                    <a:gd name="T39" fmla="*/ 218 h 530"/>
                    <a:gd name="T40" fmla="*/ 213 w 561"/>
                    <a:gd name="T41" fmla="*/ 204 h 530"/>
                    <a:gd name="T42" fmla="*/ 220 w 561"/>
                    <a:gd name="T43" fmla="*/ 188 h 530"/>
                    <a:gd name="T44" fmla="*/ 228 w 561"/>
                    <a:gd name="T45" fmla="*/ 174 h 530"/>
                    <a:gd name="T46" fmla="*/ 235 w 561"/>
                    <a:gd name="T47" fmla="*/ 156 h 530"/>
                    <a:gd name="T48" fmla="*/ 239 w 561"/>
                    <a:gd name="T49" fmla="*/ 136 h 530"/>
                    <a:gd name="T50" fmla="*/ 240 w 561"/>
                    <a:gd name="T51" fmla="*/ 116 h 530"/>
                    <a:gd name="T52" fmla="*/ 241 w 561"/>
                    <a:gd name="T53" fmla="*/ 98 h 530"/>
                    <a:gd name="T54" fmla="*/ 245 w 561"/>
                    <a:gd name="T55" fmla="*/ 80 h 530"/>
                    <a:gd name="T56" fmla="*/ 248 w 561"/>
                    <a:gd name="T57" fmla="*/ 65 h 530"/>
                    <a:gd name="T58" fmla="*/ 252 w 561"/>
                    <a:gd name="T59" fmla="*/ 56 h 530"/>
                    <a:gd name="T60" fmla="*/ 258 w 561"/>
                    <a:gd name="T61" fmla="*/ 46 h 530"/>
                    <a:gd name="T62" fmla="*/ 264 w 561"/>
                    <a:gd name="T63" fmla="*/ 28 h 530"/>
                    <a:gd name="T64" fmla="*/ 273 w 561"/>
                    <a:gd name="T65" fmla="*/ 11 h 530"/>
                    <a:gd name="T66" fmla="*/ 280 w 561"/>
                    <a:gd name="T67" fmla="*/ 0 h 5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61" h="530">
                      <a:moveTo>
                        <a:pt x="0" y="281"/>
                      </a:moveTo>
                      <a:lnTo>
                        <a:pt x="26" y="312"/>
                      </a:lnTo>
                      <a:lnTo>
                        <a:pt x="57" y="351"/>
                      </a:lnTo>
                      <a:lnTo>
                        <a:pt x="77" y="374"/>
                      </a:lnTo>
                      <a:lnTo>
                        <a:pt x="100" y="402"/>
                      </a:lnTo>
                      <a:lnTo>
                        <a:pt x="122" y="427"/>
                      </a:lnTo>
                      <a:lnTo>
                        <a:pt x="146" y="451"/>
                      </a:lnTo>
                      <a:lnTo>
                        <a:pt x="162" y="473"/>
                      </a:lnTo>
                      <a:lnTo>
                        <a:pt x="184" y="491"/>
                      </a:lnTo>
                      <a:lnTo>
                        <a:pt x="202" y="506"/>
                      </a:lnTo>
                      <a:lnTo>
                        <a:pt x="216" y="519"/>
                      </a:lnTo>
                      <a:lnTo>
                        <a:pt x="240" y="524"/>
                      </a:lnTo>
                      <a:lnTo>
                        <a:pt x="260" y="530"/>
                      </a:lnTo>
                      <a:lnTo>
                        <a:pt x="289" y="524"/>
                      </a:lnTo>
                      <a:lnTo>
                        <a:pt x="314" y="519"/>
                      </a:lnTo>
                      <a:lnTo>
                        <a:pt x="331" y="508"/>
                      </a:lnTo>
                      <a:lnTo>
                        <a:pt x="347" y="501"/>
                      </a:lnTo>
                      <a:lnTo>
                        <a:pt x="363" y="486"/>
                      </a:lnTo>
                      <a:lnTo>
                        <a:pt x="387" y="459"/>
                      </a:lnTo>
                      <a:lnTo>
                        <a:pt x="405" y="435"/>
                      </a:lnTo>
                      <a:lnTo>
                        <a:pt x="427" y="407"/>
                      </a:lnTo>
                      <a:lnTo>
                        <a:pt x="441" y="376"/>
                      </a:lnTo>
                      <a:lnTo>
                        <a:pt x="457" y="347"/>
                      </a:lnTo>
                      <a:lnTo>
                        <a:pt x="470" y="311"/>
                      </a:lnTo>
                      <a:lnTo>
                        <a:pt x="479" y="272"/>
                      </a:lnTo>
                      <a:lnTo>
                        <a:pt x="481" y="232"/>
                      </a:lnTo>
                      <a:lnTo>
                        <a:pt x="483" y="195"/>
                      </a:lnTo>
                      <a:lnTo>
                        <a:pt x="490" y="159"/>
                      </a:lnTo>
                      <a:lnTo>
                        <a:pt x="497" y="130"/>
                      </a:lnTo>
                      <a:lnTo>
                        <a:pt x="505" y="111"/>
                      </a:lnTo>
                      <a:lnTo>
                        <a:pt x="516" y="91"/>
                      </a:lnTo>
                      <a:lnTo>
                        <a:pt x="528" y="55"/>
                      </a:lnTo>
                      <a:lnTo>
                        <a:pt x="546" y="22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629" name="Freeform 823"/>
                <p:cNvSpPr>
                  <a:spLocks/>
                </p:cNvSpPr>
                <p:nvPr/>
              </p:nvSpPr>
              <p:spPr bwMode="auto">
                <a:xfrm>
                  <a:off x="1877" y="15022"/>
                  <a:ext cx="280" cy="390"/>
                </a:xfrm>
                <a:custGeom>
                  <a:avLst/>
                  <a:gdLst>
                    <a:gd name="T0" fmla="*/ 0 w 561"/>
                    <a:gd name="T1" fmla="*/ 265 h 780"/>
                    <a:gd name="T2" fmla="*/ 7 w 561"/>
                    <a:gd name="T3" fmla="*/ 270 h 780"/>
                    <a:gd name="T4" fmla="*/ 14 w 561"/>
                    <a:gd name="T5" fmla="*/ 277 h 780"/>
                    <a:gd name="T6" fmla="*/ 21 w 561"/>
                    <a:gd name="T7" fmla="*/ 286 h 780"/>
                    <a:gd name="T8" fmla="*/ 29 w 561"/>
                    <a:gd name="T9" fmla="*/ 295 h 780"/>
                    <a:gd name="T10" fmla="*/ 35 w 561"/>
                    <a:gd name="T11" fmla="*/ 304 h 780"/>
                    <a:gd name="T12" fmla="*/ 40 w 561"/>
                    <a:gd name="T13" fmla="*/ 314 h 780"/>
                    <a:gd name="T14" fmla="*/ 49 w 561"/>
                    <a:gd name="T15" fmla="*/ 331 h 780"/>
                    <a:gd name="T16" fmla="*/ 63 w 561"/>
                    <a:gd name="T17" fmla="*/ 350 h 780"/>
                    <a:gd name="T18" fmla="*/ 73 w 561"/>
                    <a:gd name="T19" fmla="*/ 360 h 780"/>
                    <a:gd name="T20" fmla="*/ 84 w 561"/>
                    <a:gd name="T21" fmla="*/ 368 h 780"/>
                    <a:gd name="T22" fmla="*/ 93 w 561"/>
                    <a:gd name="T23" fmla="*/ 374 h 780"/>
                    <a:gd name="T24" fmla="*/ 99 w 561"/>
                    <a:gd name="T25" fmla="*/ 377 h 780"/>
                    <a:gd name="T26" fmla="*/ 106 w 561"/>
                    <a:gd name="T27" fmla="*/ 380 h 780"/>
                    <a:gd name="T28" fmla="*/ 120 w 561"/>
                    <a:gd name="T29" fmla="*/ 385 h 780"/>
                    <a:gd name="T30" fmla="*/ 131 w 561"/>
                    <a:gd name="T31" fmla="*/ 388 h 780"/>
                    <a:gd name="T32" fmla="*/ 141 w 561"/>
                    <a:gd name="T33" fmla="*/ 390 h 780"/>
                    <a:gd name="T34" fmla="*/ 151 w 561"/>
                    <a:gd name="T35" fmla="*/ 388 h 780"/>
                    <a:gd name="T36" fmla="*/ 163 w 561"/>
                    <a:gd name="T37" fmla="*/ 386 h 780"/>
                    <a:gd name="T38" fmla="*/ 173 w 561"/>
                    <a:gd name="T39" fmla="*/ 382 h 780"/>
                    <a:gd name="T40" fmla="*/ 185 w 561"/>
                    <a:gd name="T41" fmla="*/ 377 h 780"/>
                    <a:gd name="T42" fmla="*/ 196 w 561"/>
                    <a:gd name="T43" fmla="*/ 372 h 780"/>
                    <a:gd name="T44" fmla="*/ 203 w 561"/>
                    <a:gd name="T45" fmla="*/ 365 h 780"/>
                    <a:gd name="T46" fmla="*/ 208 w 561"/>
                    <a:gd name="T47" fmla="*/ 361 h 780"/>
                    <a:gd name="T48" fmla="*/ 213 w 561"/>
                    <a:gd name="T49" fmla="*/ 355 h 780"/>
                    <a:gd name="T50" fmla="*/ 219 w 561"/>
                    <a:gd name="T51" fmla="*/ 348 h 780"/>
                    <a:gd name="T52" fmla="*/ 225 w 561"/>
                    <a:gd name="T53" fmla="*/ 340 h 780"/>
                    <a:gd name="T54" fmla="*/ 230 w 561"/>
                    <a:gd name="T55" fmla="*/ 329 h 780"/>
                    <a:gd name="T56" fmla="*/ 237 w 561"/>
                    <a:gd name="T57" fmla="*/ 316 h 780"/>
                    <a:gd name="T58" fmla="*/ 240 w 561"/>
                    <a:gd name="T59" fmla="*/ 303 h 780"/>
                    <a:gd name="T60" fmla="*/ 245 w 561"/>
                    <a:gd name="T61" fmla="*/ 289 h 780"/>
                    <a:gd name="T62" fmla="*/ 248 w 561"/>
                    <a:gd name="T63" fmla="*/ 276 h 780"/>
                    <a:gd name="T64" fmla="*/ 250 w 561"/>
                    <a:gd name="T65" fmla="*/ 260 h 780"/>
                    <a:gd name="T66" fmla="*/ 254 w 561"/>
                    <a:gd name="T67" fmla="*/ 245 h 780"/>
                    <a:gd name="T68" fmla="*/ 258 w 561"/>
                    <a:gd name="T69" fmla="*/ 231 h 780"/>
                    <a:gd name="T70" fmla="*/ 262 w 561"/>
                    <a:gd name="T71" fmla="*/ 218 h 780"/>
                    <a:gd name="T72" fmla="*/ 265 w 561"/>
                    <a:gd name="T73" fmla="*/ 205 h 780"/>
                    <a:gd name="T74" fmla="*/ 266 w 561"/>
                    <a:gd name="T75" fmla="*/ 192 h 780"/>
                    <a:gd name="T76" fmla="*/ 266 w 561"/>
                    <a:gd name="T77" fmla="*/ 177 h 780"/>
                    <a:gd name="T78" fmla="*/ 265 w 561"/>
                    <a:gd name="T79" fmla="*/ 156 h 780"/>
                    <a:gd name="T80" fmla="*/ 265 w 561"/>
                    <a:gd name="T81" fmla="*/ 78 h 780"/>
                    <a:gd name="T82" fmla="*/ 264 w 561"/>
                    <a:gd name="T83" fmla="*/ 41 h 780"/>
                    <a:gd name="T84" fmla="*/ 264 w 561"/>
                    <a:gd name="T85" fmla="*/ 31 h 780"/>
                    <a:gd name="T86" fmla="*/ 264 w 561"/>
                    <a:gd name="T87" fmla="*/ 23 h 780"/>
                    <a:gd name="T88" fmla="*/ 266 w 561"/>
                    <a:gd name="T89" fmla="*/ 13 h 780"/>
                    <a:gd name="T90" fmla="*/ 271 w 561"/>
                    <a:gd name="T91" fmla="*/ 6 h 780"/>
                    <a:gd name="T92" fmla="*/ 280 w 561"/>
                    <a:gd name="T93" fmla="*/ 0 h 7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61" h="780">
                      <a:moveTo>
                        <a:pt x="0" y="529"/>
                      </a:moveTo>
                      <a:lnTo>
                        <a:pt x="15" y="540"/>
                      </a:lnTo>
                      <a:lnTo>
                        <a:pt x="28" y="553"/>
                      </a:lnTo>
                      <a:lnTo>
                        <a:pt x="42" y="571"/>
                      </a:lnTo>
                      <a:lnTo>
                        <a:pt x="58" y="590"/>
                      </a:lnTo>
                      <a:lnTo>
                        <a:pt x="71" y="608"/>
                      </a:lnTo>
                      <a:lnTo>
                        <a:pt x="80" y="628"/>
                      </a:lnTo>
                      <a:lnTo>
                        <a:pt x="98" y="661"/>
                      </a:lnTo>
                      <a:lnTo>
                        <a:pt x="126" y="699"/>
                      </a:lnTo>
                      <a:lnTo>
                        <a:pt x="147" y="719"/>
                      </a:lnTo>
                      <a:lnTo>
                        <a:pt x="169" y="736"/>
                      </a:lnTo>
                      <a:lnTo>
                        <a:pt x="187" y="747"/>
                      </a:lnTo>
                      <a:lnTo>
                        <a:pt x="198" y="754"/>
                      </a:lnTo>
                      <a:lnTo>
                        <a:pt x="213" y="760"/>
                      </a:lnTo>
                      <a:lnTo>
                        <a:pt x="240" y="769"/>
                      </a:lnTo>
                      <a:lnTo>
                        <a:pt x="262" y="776"/>
                      </a:lnTo>
                      <a:lnTo>
                        <a:pt x="282" y="780"/>
                      </a:lnTo>
                      <a:lnTo>
                        <a:pt x="303" y="776"/>
                      </a:lnTo>
                      <a:lnTo>
                        <a:pt x="327" y="771"/>
                      </a:lnTo>
                      <a:lnTo>
                        <a:pt x="347" y="763"/>
                      </a:lnTo>
                      <a:lnTo>
                        <a:pt x="370" y="754"/>
                      </a:lnTo>
                      <a:lnTo>
                        <a:pt x="392" y="743"/>
                      </a:lnTo>
                      <a:lnTo>
                        <a:pt x="407" y="730"/>
                      </a:lnTo>
                      <a:lnTo>
                        <a:pt x="416" y="721"/>
                      </a:lnTo>
                      <a:lnTo>
                        <a:pt x="427" y="710"/>
                      </a:lnTo>
                      <a:lnTo>
                        <a:pt x="439" y="696"/>
                      </a:lnTo>
                      <a:lnTo>
                        <a:pt x="450" y="679"/>
                      </a:lnTo>
                      <a:lnTo>
                        <a:pt x="461" y="657"/>
                      </a:lnTo>
                      <a:lnTo>
                        <a:pt x="474" y="632"/>
                      </a:lnTo>
                      <a:lnTo>
                        <a:pt x="481" y="606"/>
                      </a:lnTo>
                      <a:lnTo>
                        <a:pt x="490" y="577"/>
                      </a:lnTo>
                      <a:lnTo>
                        <a:pt x="496" y="551"/>
                      </a:lnTo>
                      <a:lnTo>
                        <a:pt x="501" y="520"/>
                      </a:lnTo>
                      <a:lnTo>
                        <a:pt x="508" y="489"/>
                      </a:lnTo>
                      <a:lnTo>
                        <a:pt x="517" y="462"/>
                      </a:lnTo>
                      <a:lnTo>
                        <a:pt x="525" y="436"/>
                      </a:lnTo>
                      <a:lnTo>
                        <a:pt x="530" y="409"/>
                      </a:lnTo>
                      <a:lnTo>
                        <a:pt x="532" y="383"/>
                      </a:lnTo>
                      <a:lnTo>
                        <a:pt x="532" y="354"/>
                      </a:lnTo>
                      <a:lnTo>
                        <a:pt x="530" y="312"/>
                      </a:lnTo>
                      <a:lnTo>
                        <a:pt x="530" y="155"/>
                      </a:lnTo>
                      <a:lnTo>
                        <a:pt x="528" y="82"/>
                      </a:lnTo>
                      <a:lnTo>
                        <a:pt x="528" y="62"/>
                      </a:lnTo>
                      <a:lnTo>
                        <a:pt x="528" y="45"/>
                      </a:lnTo>
                      <a:lnTo>
                        <a:pt x="532" y="25"/>
                      </a:lnTo>
                      <a:lnTo>
                        <a:pt x="543" y="11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630" name="Arc 824"/>
                <p:cNvSpPr>
                  <a:spLocks/>
                </p:cNvSpPr>
                <p:nvPr/>
              </p:nvSpPr>
              <p:spPr bwMode="auto">
                <a:xfrm>
                  <a:off x="2110" y="15068"/>
                  <a:ext cx="48" cy="316"/>
                </a:xfrm>
                <a:custGeom>
                  <a:avLst/>
                  <a:gdLst>
                    <a:gd name="T0" fmla="*/ 47 w 21600"/>
                    <a:gd name="T1" fmla="*/ 316 h 43190"/>
                    <a:gd name="T2" fmla="*/ 47 w 21600"/>
                    <a:gd name="T3" fmla="*/ 0 h 43190"/>
                    <a:gd name="T4" fmla="*/ 48 w 21600"/>
                    <a:gd name="T5" fmla="*/ 158 h 43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0" fill="none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</a:path>
                    <a:path w="21600" h="43190" stroke="0" extrusionOk="0">
                      <a:moveTo>
                        <a:pt x="21155" y="43190"/>
                      </a:moveTo>
                      <a:cubicBezTo>
                        <a:pt x="9402" y="42948"/>
                        <a:pt x="0" y="33351"/>
                        <a:pt x="0" y="21595"/>
                      </a:cubicBezTo>
                      <a:cubicBezTo>
                        <a:pt x="-1" y="9837"/>
                        <a:pt x="9403" y="240"/>
                        <a:pt x="21157" y="-1"/>
                      </a:cubicBezTo>
                      <a:lnTo>
                        <a:pt x="21600" y="21595"/>
                      </a:lnTo>
                      <a:lnTo>
                        <a:pt x="21155" y="43190"/>
                      </a:lnTo>
                      <a:close/>
                    </a:path>
                  </a:pathLst>
                </a:cu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604" name="Group 825"/>
              <p:cNvGrpSpPr>
                <a:grpSpLocks/>
              </p:cNvGrpSpPr>
              <p:nvPr/>
            </p:nvGrpSpPr>
            <p:grpSpPr bwMode="auto">
              <a:xfrm>
                <a:off x="1852" y="15442"/>
                <a:ext cx="927" cy="284"/>
                <a:chOff x="1852" y="15442"/>
                <a:chExt cx="927" cy="284"/>
              </a:xfrm>
            </p:grpSpPr>
            <p:sp>
              <p:nvSpPr>
                <p:cNvPr id="3618" name="Line 826"/>
                <p:cNvSpPr>
                  <a:spLocks noChangeShapeType="1"/>
                </p:cNvSpPr>
                <p:nvPr/>
              </p:nvSpPr>
              <p:spPr bwMode="auto">
                <a:xfrm>
                  <a:off x="2778" y="15547"/>
                  <a:ext cx="1" cy="179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3619" name="Rectangle 827"/>
                <p:cNvSpPr>
                  <a:spLocks noChangeArrowheads="1"/>
                </p:cNvSpPr>
                <p:nvPr/>
              </p:nvSpPr>
              <p:spPr bwMode="auto">
                <a:xfrm>
                  <a:off x="1852" y="15481"/>
                  <a:ext cx="919" cy="1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3620" name="Group 828"/>
                <p:cNvGrpSpPr>
                  <a:grpSpLocks/>
                </p:cNvGrpSpPr>
                <p:nvPr/>
              </p:nvGrpSpPr>
              <p:grpSpPr bwMode="auto">
                <a:xfrm>
                  <a:off x="1885" y="15474"/>
                  <a:ext cx="196" cy="164"/>
                  <a:chOff x="1885" y="15474"/>
                  <a:chExt cx="196" cy="164"/>
                </a:xfrm>
              </p:grpSpPr>
              <p:sp>
                <p:nvSpPr>
                  <p:cNvPr id="3622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15477"/>
                    <a:ext cx="196" cy="150"/>
                  </a:xfrm>
                  <a:prstGeom prst="rect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623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1914" y="15474"/>
                    <a:ext cx="140" cy="164"/>
                    <a:chOff x="1914" y="15474"/>
                    <a:chExt cx="140" cy="164"/>
                  </a:xfrm>
                </p:grpSpPr>
                <p:sp>
                  <p:nvSpPr>
                    <p:cNvPr id="3624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25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26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8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27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15474"/>
                      <a:ext cx="1" cy="16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621" name="Freeform 835"/>
                <p:cNvSpPr>
                  <a:spLocks/>
                </p:cNvSpPr>
                <p:nvPr/>
              </p:nvSpPr>
              <p:spPr bwMode="auto">
                <a:xfrm>
                  <a:off x="2280" y="15442"/>
                  <a:ext cx="249" cy="32"/>
                </a:xfrm>
                <a:custGeom>
                  <a:avLst/>
                  <a:gdLst>
                    <a:gd name="T0" fmla="*/ 0 w 496"/>
                    <a:gd name="T1" fmla="*/ 0 h 64"/>
                    <a:gd name="T2" fmla="*/ 249 w 496"/>
                    <a:gd name="T3" fmla="*/ 0 h 64"/>
                    <a:gd name="T4" fmla="*/ 249 w 496"/>
                    <a:gd name="T5" fmla="*/ 17 h 64"/>
                    <a:gd name="T6" fmla="*/ 187 w 496"/>
                    <a:gd name="T7" fmla="*/ 17 h 64"/>
                    <a:gd name="T8" fmla="*/ 187 w 496"/>
                    <a:gd name="T9" fmla="*/ 32 h 64"/>
                    <a:gd name="T10" fmla="*/ 63 w 496"/>
                    <a:gd name="T11" fmla="*/ 32 h 64"/>
                    <a:gd name="T12" fmla="*/ 63 w 496"/>
                    <a:gd name="T13" fmla="*/ 17 h 64"/>
                    <a:gd name="T14" fmla="*/ 0 w 496"/>
                    <a:gd name="T15" fmla="*/ 19 h 64"/>
                    <a:gd name="T16" fmla="*/ 0 w 49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6" h="64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496" y="33"/>
                      </a:lnTo>
                      <a:lnTo>
                        <a:pt x="373" y="33"/>
                      </a:lnTo>
                      <a:lnTo>
                        <a:pt x="373" y="64"/>
                      </a:lnTo>
                      <a:lnTo>
                        <a:pt x="125" y="64"/>
                      </a:lnTo>
                      <a:lnTo>
                        <a:pt x="125" y="33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4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605" name="Group 836"/>
              <p:cNvGrpSpPr>
                <a:grpSpLocks/>
              </p:cNvGrpSpPr>
              <p:nvPr/>
            </p:nvGrpSpPr>
            <p:grpSpPr bwMode="auto">
              <a:xfrm>
                <a:off x="1473" y="15473"/>
                <a:ext cx="1245" cy="315"/>
                <a:chOff x="1473" y="15473"/>
                <a:chExt cx="1245" cy="315"/>
              </a:xfrm>
            </p:grpSpPr>
            <p:grpSp>
              <p:nvGrpSpPr>
                <p:cNvPr id="3606" name="Group 837"/>
                <p:cNvGrpSpPr>
                  <a:grpSpLocks/>
                </p:cNvGrpSpPr>
                <p:nvPr/>
              </p:nvGrpSpPr>
              <p:grpSpPr bwMode="auto">
                <a:xfrm>
                  <a:off x="2094" y="15473"/>
                  <a:ext cx="313" cy="314"/>
                  <a:chOff x="2094" y="15473"/>
                  <a:chExt cx="313" cy="314"/>
                </a:xfrm>
              </p:grpSpPr>
              <p:sp>
                <p:nvSpPr>
                  <p:cNvPr id="3615" name="Oval 838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15473"/>
                    <a:ext cx="313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616" name="Oval 839"/>
                  <p:cNvSpPr>
                    <a:spLocks noChangeArrowheads="1"/>
                  </p:cNvSpPr>
                  <p:nvPr/>
                </p:nvSpPr>
                <p:spPr bwMode="auto">
                  <a:xfrm>
                    <a:off x="2140" y="15519"/>
                    <a:ext cx="221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617" name="Oval 840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5581"/>
                    <a:ext cx="95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607" name="Group 841"/>
                <p:cNvGrpSpPr>
                  <a:grpSpLocks/>
                </p:cNvGrpSpPr>
                <p:nvPr/>
              </p:nvGrpSpPr>
              <p:grpSpPr bwMode="auto">
                <a:xfrm>
                  <a:off x="2404" y="15473"/>
                  <a:ext cx="314" cy="314"/>
                  <a:chOff x="2404" y="15473"/>
                  <a:chExt cx="314" cy="314"/>
                </a:xfrm>
              </p:grpSpPr>
              <p:sp>
                <p:nvSpPr>
                  <p:cNvPr id="3612" name="Oval 842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473"/>
                    <a:ext cx="314" cy="3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613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5519"/>
                    <a:ext cx="220" cy="22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614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608" name="Group 845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313" cy="315"/>
                  <a:chOff x="1473" y="15473"/>
                  <a:chExt cx="313" cy="315"/>
                </a:xfrm>
              </p:grpSpPr>
              <p:sp>
                <p:nvSpPr>
                  <p:cNvPr id="3609" name="Oval 846"/>
                  <p:cNvSpPr>
                    <a:spLocks noChangeArrowheads="1"/>
                  </p:cNvSpPr>
                  <p:nvPr/>
                </p:nvSpPr>
                <p:spPr bwMode="auto">
                  <a:xfrm>
                    <a:off x="1473" y="15473"/>
                    <a:ext cx="313" cy="3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610" name="Oval 84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5519"/>
                    <a:ext cx="221" cy="22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611" name="Oval 84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5581"/>
                    <a:ext cx="97" cy="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</p:grpSp>
        </p:grpSp>
      </p:grpSp>
      <p:grpSp>
        <p:nvGrpSpPr>
          <p:cNvPr id="3" name="Gruppieren 2"/>
          <p:cNvGrpSpPr/>
          <p:nvPr/>
        </p:nvGrpSpPr>
        <p:grpSpPr>
          <a:xfrm>
            <a:off x="1649007" y="5510604"/>
            <a:ext cx="2195491" cy="163447"/>
            <a:chOff x="2274592" y="4365564"/>
            <a:chExt cx="1624663" cy="104216"/>
          </a:xfrm>
        </p:grpSpPr>
        <p:grpSp>
          <p:nvGrpSpPr>
            <p:cNvPr id="3684" name="Group 763"/>
            <p:cNvGrpSpPr>
              <a:grpSpLocks/>
            </p:cNvGrpSpPr>
            <p:nvPr/>
          </p:nvGrpSpPr>
          <p:grpSpPr bwMode="auto">
            <a:xfrm>
              <a:off x="2274592" y="4365564"/>
              <a:ext cx="288925" cy="95250"/>
              <a:chOff x="158" y="1162"/>
              <a:chExt cx="235" cy="84"/>
            </a:xfrm>
          </p:grpSpPr>
          <p:grpSp>
            <p:nvGrpSpPr>
              <p:cNvPr id="3685" name="Group 764"/>
              <p:cNvGrpSpPr>
                <a:grpSpLocks/>
              </p:cNvGrpSpPr>
              <p:nvPr/>
            </p:nvGrpSpPr>
            <p:grpSpPr bwMode="auto">
              <a:xfrm flipH="1">
                <a:off x="158" y="1162"/>
                <a:ext cx="181" cy="84"/>
                <a:chOff x="2160" y="14589"/>
                <a:chExt cx="3068" cy="1198"/>
              </a:xfrm>
            </p:grpSpPr>
            <p:grpSp>
              <p:nvGrpSpPr>
                <p:cNvPr id="3741" name="Group 765"/>
                <p:cNvGrpSpPr>
                  <a:grpSpLocks/>
                </p:cNvGrpSpPr>
                <p:nvPr/>
              </p:nvGrpSpPr>
              <p:grpSpPr bwMode="auto">
                <a:xfrm>
                  <a:off x="2160" y="14589"/>
                  <a:ext cx="3068" cy="850"/>
                  <a:chOff x="2160" y="14589"/>
                  <a:chExt cx="3068" cy="850"/>
                </a:xfrm>
              </p:grpSpPr>
              <p:sp>
                <p:nvSpPr>
                  <p:cNvPr id="3768" name="Rectangle 76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4589"/>
                    <a:ext cx="3068" cy="850"/>
                  </a:xfrm>
                  <a:prstGeom prst="rect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769" name="Rectangle 76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4619"/>
                    <a:ext cx="3068" cy="790"/>
                  </a:xfrm>
                  <a:prstGeom prst="rect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742" name="Group 768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45"/>
                  <a:chOff x="3012" y="15442"/>
                  <a:chExt cx="2049" cy="345"/>
                </a:xfrm>
              </p:grpSpPr>
              <p:grpSp>
                <p:nvGrpSpPr>
                  <p:cNvPr id="3743" name="Group 769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049" cy="304"/>
                    <a:chOff x="3012" y="15442"/>
                    <a:chExt cx="2049" cy="304"/>
                  </a:xfrm>
                </p:grpSpPr>
                <p:grpSp>
                  <p:nvGrpSpPr>
                    <p:cNvPr id="3752" name="Group 7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42"/>
                      <a:ext cx="248" cy="232"/>
                      <a:chOff x="3012" y="15442"/>
                      <a:chExt cx="248" cy="232"/>
                    </a:xfrm>
                  </p:grpSpPr>
                  <p:sp>
                    <p:nvSpPr>
                      <p:cNvPr id="3765" name="Freeform 7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442"/>
                        <a:ext cx="248" cy="33"/>
                      </a:xfrm>
                      <a:custGeom>
                        <a:avLst/>
                        <a:gdLst>
                          <a:gd name="T0" fmla="*/ 0 w 495"/>
                          <a:gd name="T1" fmla="*/ 2 h 66"/>
                          <a:gd name="T2" fmla="*/ 248 w 495"/>
                          <a:gd name="T3" fmla="*/ 0 h 66"/>
                          <a:gd name="T4" fmla="*/ 216 w 495"/>
                          <a:gd name="T5" fmla="*/ 32 h 66"/>
                          <a:gd name="T6" fmla="*/ 30 w 495"/>
                          <a:gd name="T7" fmla="*/ 33 h 66"/>
                          <a:gd name="T8" fmla="*/ 0 w 495"/>
                          <a:gd name="T9" fmla="*/ 2 h 6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95" h="66">
                            <a:moveTo>
                              <a:pt x="0" y="4"/>
                            </a:moveTo>
                            <a:lnTo>
                              <a:pt x="495" y="0"/>
                            </a:lnTo>
                            <a:lnTo>
                              <a:pt x="432" y="64"/>
                            </a:lnTo>
                            <a:lnTo>
                              <a:pt x="60" y="66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66" name="Freeform 7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5" y="15475"/>
                        <a:ext cx="123" cy="15"/>
                      </a:xfrm>
                      <a:custGeom>
                        <a:avLst/>
                        <a:gdLst>
                          <a:gd name="T0" fmla="*/ 0 w 247"/>
                          <a:gd name="T1" fmla="*/ 1 h 31"/>
                          <a:gd name="T2" fmla="*/ 123 w 247"/>
                          <a:gd name="T3" fmla="*/ 0 h 31"/>
                          <a:gd name="T4" fmla="*/ 108 w 247"/>
                          <a:gd name="T5" fmla="*/ 14 h 31"/>
                          <a:gd name="T6" fmla="*/ 14 w 247"/>
                          <a:gd name="T7" fmla="*/ 15 h 31"/>
                          <a:gd name="T8" fmla="*/ 0 w 247"/>
                          <a:gd name="T9" fmla="*/ 1 h 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47" h="31">
                            <a:moveTo>
                              <a:pt x="0" y="2"/>
                            </a:moveTo>
                            <a:lnTo>
                              <a:pt x="247" y="0"/>
                            </a:lnTo>
                            <a:lnTo>
                              <a:pt x="216" y="29"/>
                            </a:lnTo>
                            <a:lnTo>
                              <a:pt x="29" y="31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67" name="Rectangle 7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3" y="15493"/>
                        <a:ext cx="24" cy="1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>
                        <a:lvl1pPr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endParaRPr lang="de-DE" altLang="de-DE"/>
                      </a:p>
                    </p:txBody>
                  </p:sp>
                </p:grpSp>
                <p:grpSp>
                  <p:nvGrpSpPr>
                    <p:cNvPr id="3753" name="Group 7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53" y="15442"/>
                      <a:ext cx="390" cy="304"/>
                      <a:chOff x="4253" y="15442"/>
                      <a:chExt cx="390" cy="304"/>
                    </a:xfrm>
                  </p:grpSpPr>
                  <p:sp>
                    <p:nvSpPr>
                      <p:cNvPr id="3760" name="Freeform 7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3" y="15445"/>
                        <a:ext cx="389" cy="61"/>
                      </a:xfrm>
                      <a:custGeom>
                        <a:avLst/>
                        <a:gdLst>
                          <a:gd name="T0" fmla="*/ 0 w 778"/>
                          <a:gd name="T1" fmla="*/ 0 h 122"/>
                          <a:gd name="T2" fmla="*/ 389 w 778"/>
                          <a:gd name="T3" fmla="*/ 0 h 122"/>
                          <a:gd name="T4" fmla="*/ 389 w 778"/>
                          <a:gd name="T5" fmla="*/ 61 h 122"/>
                          <a:gd name="T6" fmla="*/ 31 w 778"/>
                          <a:gd name="T7" fmla="*/ 61 h 122"/>
                          <a:gd name="T8" fmla="*/ 0 w 778"/>
                          <a:gd name="T9" fmla="*/ 0 h 1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778" h="122">
                            <a:moveTo>
                              <a:pt x="0" y="0"/>
                            </a:moveTo>
                            <a:lnTo>
                              <a:pt x="778" y="0"/>
                            </a:lnTo>
                            <a:lnTo>
                              <a:pt x="778" y="122"/>
                            </a:lnTo>
                            <a:lnTo>
                              <a:pt x="62" y="1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761" name="Group 7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83" y="15442"/>
                        <a:ext cx="329" cy="70"/>
                        <a:chOff x="4283" y="15442"/>
                        <a:chExt cx="329" cy="70"/>
                      </a:xfrm>
                    </p:grpSpPr>
                    <p:sp>
                      <p:nvSpPr>
                        <p:cNvPr id="3763" name="Freeform 7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83" y="15458"/>
                          <a:ext cx="296" cy="47"/>
                        </a:xfrm>
                        <a:custGeom>
                          <a:avLst/>
                          <a:gdLst>
                            <a:gd name="T0" fmla="*/ 0 w 591"/>
                            <a:gd name="T1" fmla="*/ 47 h 93"/>
                            <a:gd name="T2" fmla="*/ 47 w 591"/>
                            <a:gd name="T3" fmla="*/ 0 h 93"/>
                            <a:gd name="T4" fmla="*/ 296 w 591"/>
                            <a:gd name="T5" fmla="*/ 0 h 93"/>
                            <a:gd name="T6" fmla="*/ 296 w 591"/>
                            <a:gd name="T7" fmla="*/ 47 h 9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0" t="0" r="r" b="b"/>
                          <a:pathLst>
                            <a:path w="591" h="93">
                              <a:moveTo>
                                <a:pt x="0" y="93"/>
                              </a:moveTo>
                              <a:lnTo>
                                <a:pt x="94" y="0"/>
                              </a:lnTo>
                              <a:lnTo>
                                <a:pt x="591" y="0"/>
                              </a:lnTo>
                              <a:lnTo>
                                <a:pt x="591" y="93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444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764" name="Line 7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11" y="15442"/>
                          <a:ext cx="1" cy="70"/>
                        </a:xfrm>
                        <a:prstGeom prst="line">
                          <a:avLst/>
                        </a:prstGeom>
                        <a:noFill/>
                        <a:ln w="444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762" name="Line 7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42" y="15505"/>
                        <a:ext cx="1" cy="24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754" name="Group 7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73" y="15442"/>
                      <a:ext cx="388" cy="304"/>
                      <a:chOff x="4673" y="15442"/>
                      <a:chExt cx="388" cy="304"/>
                    </a:xfrm>
                  </p:grpSpPr>
                  <p:sp>
                    <p:nvSpPr>
                      <p:cNvPr id="3755" name="Freeform 7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73" y="15445"/>
                        <a:ext cx="387" cy="61"/>
                      </a:xfrm>
                      <a:custGeom>
                        <a:avLst/>
                        <a:gdLst>
                          <a:gd name="T0" fmla="*/ 0 w 774"/>
                          <a:gd name="T1" fmla="*/ 0 h 122"/>
                          <a:gd name="T2" fmla="*/ 387 w 774"/>
                          <a:gd name="T3" fmla="*/ 0 h 122"/>
                          <a:gd name="T4" fmla="*/ 387 w 774"/>
                          <a:gd name="T5" fmla="*/ 61 h 122"/>
                          <a:gd name="T6" fmla="*/ 30 w 774"/>
                          <a:gd name="T7" fmla="*/ 61 h 122"/>
                          <a:gd name="T8" fmla="*/ 0 w 774"/>
                          <a:gd name="T9" fmla="*/ 0 h 1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774" h="122">
                            <a:moveTo>
                              <a:pt x="0" y="0"/>
                            </a:moveTo>
                            <a:lnTo>
                              <a:pt x="774" y="0"/>
                            </a:lnTo>
                            <a:lnTo>
                              <a:pt x="774" y="122"/>
                            </a:lnTo>
                            <a:lnTo>
                              <a:pt x="59" y="1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756" name="Group 7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3" y="15442"/>
                        <a:ext cx="327" cy="70"/>
                        <a:chOff x="4703" y="15442"/>
                        <a:chExt cx="327" cy="70"/>
                      </a:xfrm>
                    </p:grpSpPr>
                    <p:sp>
                      <p:nvSpPr>
                        <p:cNvPr id="3758" name="Freeform 7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3" y="15458"/>
                          <a:ext cx="296" cy="47"/>
                        </a:xfrm>
                        <a:custGeom>
                          <a:avLst/>
                          <a:gdLst>
                            <a:gd name="T0" fmla="*/ 0 w 592"/>
                            <a:gd name="T1" fmla="*/ 47 h 93"/>
                            <a:gd name="T2" fmla="*/ 49 w 592"/>
                            <a:gd name="T3" fmla="*/ 0 h 93"/>
                            <a:gd name="T4" fmla="*/ 296 w 592"/>
                            <a:gd name="T5" fmla="*/ 0 h 93"/>
                            <a:gd name="T6" fmla="*/ 296 w 592"/>
                            <a:gd name="T7" fmla="*/ 47 h 9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0" t="0" r="r" b="b"/>
                          <a:pathLst>
                            <a:path w="592" h="93">
                              <a:moveTo>
                                <a:pt x="0" y="93"/>
                              </a:moveTo>
                              <a:lnTo>
                                <a:pt x="97" y="0"/>
                              </a:lnTo>
                              <a:lnTo>
                                <a:pt x="592" y="0"/>
                              </a:lnTo>
                              <a:lnTo>
                                <a:pt x="592" y="93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444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759" name="Line 7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029" y="15442"/>
                          <a:ext cx="1" cy="70"/>
                        </a:xfrm>
                        <a:prstGeom prst="line">
                          <a:avLst/>
                        </a:prstGeom>
                        <a:noFill/>
                        <a:ln w="444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757" name="Line 7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60" y="15505"/>
                        <a:ext cx="1" cy="24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744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4299" y="15473"/>
                    <a:ext cx="314" cy="314"/>
                    <a:chOff x="4299" y="15473"/>
                    <a:chExt cx="314" cy="314"/>
                  </a:xfrm>
                </p:grpSpPr>
                <p:sp>
                  <p:nvSpPr>
                    <p:cNvPr id="3749" name="Oval 7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9" y="15473"/>
                      <a:ext cx="314" cy="31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750" name="Oval 7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4" y="15519"/>
                      <a:ext cx="222" cy="22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751" name="Oval 7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8" y="15581"/>
                      <a:ext cx="95" cy="9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74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4719" y="15473"/>
                    <a:ext cx="312" cy="314"/>
                    <a:chOff x="4719" y="15473"/>
                    <a:chExt cx="312" cy="314"/>
                  </a:xfrm>
                </p:grpSpPr>
                <p:sp>
                  <p:nvSpPr>
                    <p:cNvPr id="3746" name="Oval 7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9" y="15473"/>
                      <a:ext cx="312" cy="31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747" name="Oval 7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5" y="15519"/>
                      <a:ext cx="220" cy="22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748" name="Oval 7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7" y="15581"/>
                      <a:ext cx="96" cy="9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</p:grpSp>
          </p:grpSp>
          <p:grpSp>
            <p:nvGrpSpPr>
              <p:cNvPr id="3686" name="Group 794"/>
              <p:cNvGrpSpPr>
                <a:grpSpLocks/>
              </p:cNvGrpSpPr>
              <p:nvPr/>
            </p:nvGrpSpPr>
            <p:grpSpPr bwMode="auto">
              <a:xfrm flipH="1">
                <a:off x="302" y="1184"/>
                <a:ext cx="91" cy="62"/>
                <a:chOff x="1244" y="14897"/>
                <a:chExt cx="1535" cy="891"/>
              </a:xfrm>
            </p:grpSpPr>
            <p:grpSp>
              <p:nvGrpSpPr>
                <p:cNvPr id="3687" name="Group 795"/>
                <p:cNvGrpSpPr>
                  <a:grpSpLocks/>
                </p:cNvGrpSpPr>
                <p:nvPr/>
              </p:nvGrpSpPr>
              <p:grpSpPr bwMode="auto">
                <a:xfrm>
                  <a:off x="1244" y="14897"/>
                  <a:ext cx="630" cy="701"/>
                  <a:chOff x="1244" y="14897"/>
                  <a:chExt cx="630" cy="701"/>
                </a:xfrm>
              </p:grpSpPr>
              <p:sp>
                <p:nvSpPr>
                  <p:cNvPr id="3719" name="Rectangle 796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15228"/>
                    <a:ext cx="26" cy="86"/>
                  </a:xfrm>
                  <a:prstGeom prst="rect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720" name="Freeform 797"/>
                  <p:cNvSpPr>
                    <a:spLocks/>
                  </p:cNvSpPr>
                  <p:nvPr/>
                </p:nvSpPr>
                <p:spPr bwMode="auto">
                  <a:xfrm>
                    <a:off x="1256" y="14897"/>
                    <a:ext cx="589" cy="545"/>
                  </a:xfrm>
                  <a:custGeom>
                    <a:avLst/>
                    <a:gdLst>
                      <a:gd name="T0" fmla="*/ 124 w 1179"/>
                      <a:gd name="T1" fmla="*/ 16 h 1091"/>
                      <a:gd name="T2" fmla="*/ 156 w 1179"/>
                      <a:gd name="T3" fmla="*/ 0 h 1091"/>
                      <a:gd name="T4" fmla="*/ 543 w 1179"/>
                      <a:gd name="T5" fmla="*/ 0 h 1091"/>
                      <a:gd name="T6" fmla="*/ 575 w 1179"/>
                      <a:gd name="T7" fmla="*/ 15 h 1091"/>
                      <a:gd name="T8" fmla="*/ 575 w 1179"/>
                      <a:gd name="T9" fmla="*/ 205 h 1091"/>
                      <a:gd name="T10" fmla="*/ 589 w 1179"/>
                      <a:gd name="T11" fmla="*/ 249 h 1091"/>
                      <a:gd name="T12" fmla="*/ 589 w 1179"/>
                      <a:gd name="T13" fmla="*/ 545 h 1091"/>
                      <a:gd name="T14" fmla="*/ 0 w 1179"/>
                      <a:gd name="T15" fmla="*/ 545 h 1091"/>
                      <a:gd name="T16" fmla="*/ 0 w 1179"/>
                      <a:gd name="T17" fmla="*/ 281 h 1091"/>
                      <a:gd name="T18" fmla="*/ 46 w 1179"/>
                      <a:gd name="T19" fmla="*/ 249 h 1091"/>
                      <a:gd name="T20" fmla="*/ 110 w 1179"/>
                      <a:gd name="T21" fmla="*/ 63 h 1091"/>
                      <a:gd name="T22" fmla="*/ 124 w 1179"/>
                      <a:gd name="T23" fmla="*/ 63 h 1091"/>
                      <a:gd name="T24" fmla="*/ 61 w 1179"/>
                      <a:gd name="T25" fmla="*/ 249 h 1091"/>
                      <a:gd name="T26" fmla="*/ 171 w 1179"/>
                      <a:gd name="T27" fmla="*/ 249 h 1091"/>
                      <a:gd name="T28" fmla="*/ 124 w 1179"/>
                      <a:gd name="T29" fmla="*/ 63 h 1091"/>
                      <a:gd name="T30" fmla="*/ 139 w 1179"/>
                      <a:gd name="T31" fmla="*/ 63 h 1091"/>
                      <a:gd name="T32" fmla="*/ 186 w 1179"/>
                      <a:gd name="T33" fmla="*/ 249 h 1091"/>
                      <a:gd name="T34" fmla="*/ 387 w 1179"/>
                      <a:gd name="T35" fmla="*/ 249 h 1091"/>
                      <a:gd name="T36" fmla="*/ 325 w 1179"/>
                      <a:gd name="T37" fmla="*/ 63 h 1091"/>
                      <a:gd name="T38" fmla="*/ 357 w 1179"/>
                      <a:gd name="T39" fmla="*/ 63 h 1091"/>
                      <a:gd name="T40" fmla="*/ 419 w 1179"/>
                      <a:gd name="T41" fmla="*/ 249 h 1091"/>
                      <a:gd name="T42" fmla="*/ 575 w 1179"/>
                      <a:gd name="T43" fmla="*/ 249 h 1091"/>
                      <a:gd name="T44" fmla="*/ 512 w 1179"/>
                      <a:gd name="T45" fmla="*/ 63 h 1091"/>
                      <a:gd name="T46" fmla="*/ 357 w 1179"/>
                      <a:gd name="T47" fmla="*/ 63 h 1091"/>
                      <a:gd name="T48" fmla="*/ 325 w 1179"/>
                      <a:gd name="T49" fmla="*/ 63 h 1091"/>
                      <a:gd name="T50" fmla="*/ 139 w 1179"/>
                      <a:gd name="T51" fmla="*/ 63 h 1091"/>
                      <a:gd name="T52" fmla="*/ 124 w 1179"/>
                      <a:gd name="T53" fmla="*/ 63 h 1091"/>
                      <a:gd name="T54" fmla="*/ 110 w 1179"/>
                      <a:gd name="T55" fmla="*/ 63 h 1091"/>
                      <a:gd name="T56" fmla="*/ 124 w 1179"/>
                      <a:gd name="T57" fmla="*/ 31 h 1091"/>
                      <a:gd name="T58" fmla="*/ 124 w 1179"/>
                      <a:gd name="T59" fmla="*/ 16 h 1091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1179" h="1091">
                        <a:moveTo>
                          <a:pt x="249" y="33"/>
                        </a:moveTo>
                        <a:lnTo>
                          <a:pt x="312" y="0"/>
                        </a:lnTo>
                        <a:lnTo>
                          <a:pt x="1086" y="0"/>
                        </a:lnTo>
                        <a:lnTo>
                          <a:pt x="1150" y="30"/>
                        </a:lnTo>
                        <a:lnTo>
                          <a:pt x="1150" y="410"/>
                        </a:lnTo>
                        <a:lnTo>
                          <a:pt x="1179" y="499"/>
                        </a:lnTo>
                        <a:lnTo>
                          <a:pt x="1179" y="1091"/>
                        </a:lnTo>
                        <a:lnTo>
                          <a:pt x="0" y="1091"/>
                        </a:lnTo>
                        <a:lnTo>
                          <a:pt x="0" y="563"/>
                        </a:lnTo>
                        <a:lnTo>
                          <a:pt x="93" y="499"/>
                        </a:lnTo>
                        <a:lnTo>
                          <a:pt x="220" y="126"/>
                        </a:lnTo>
                        <a:lnTo>
                          <a:pt x="249" y="126"/>
                        </a:lnTo>
                        <a:lnTo>
                          <a:pt x="123" y="499"/>
                        </a:lnTo>
                        <a:lnTo>
                          <a:pt x="343" y="499"/>
                        </a:lnTo>
                        <a:lnTo>
                          <a:pt x="249" y="126"/>
                        </a:lnTo>
                        <a:lnTo>
                          <a:pt x="279" y="126"/>
                        </a:lnTo>
                        <a:lnTo>
                          <a:pt x="372" y="499"/>
                        </a:lnTo>
                        <a:lnTo>
                          <a:pt x="775" y="499"/>
                        </a:lnTo>
                        <a:lnTo>
                          <a:pt x="651" y="126"/>
                        </a:lnTo>
                        <a:lnTo>
                          <a:pt x="715" y="126"/>
                        </a:lnTo>
                        <a:lnTo>
                          <a:pt x="838" y="499"/>
                        </a:lnTo>
                        <a:lnTo>
                          <a:pt x="1150" y="499"/>
                        </a:lnTo>
                        <a:lnTo>
                          <a:pt x="1025" y="126"/>
                        </a:lnTo>
                        <a:lnTo>
                          <a:pt x="715" y="126"/>
                        </a:lnTo>
                        <a:lnTo>
                          <a:pt x="651" y="126"/>
                        </a:lnTo>
                        <a:lnTo>
                          <a:pt x="279" y="126"/>
                        </a:lnTo>
                        <a:lnTo>
                          <a:pt x="249" y="126"/>
                        </a:lnTo>
                        <a:lnTo>
                          <a:pt x="220" y="126"/>
                        </a:lnTo>
                        <a:lnTo>
                          <a:pt x="249" y="62"/>
                        </a:lnTo>
                        <a:lnTo>
                          <a:pt x="249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721" name="Line 798"/>
                  <p:cNvSpPr>
                    <a:spLocks noChangeShapeType="1"/>
                  </p:cNvSpPr>
                  <p:nvPr/>
                </p:nvSpPr>
                <p:spPr bwMode="auto">
                  <a:xfrm>
                    <a:off x="1427" y="15146"/>
                    <a:ext cx="1" cy="289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722" name="Freeform 799"/>
                  <p:cNvSpPr>
                    <a:spLocks/>
                  </p:cNvSpPr>
                  <p:nvPr/>
                </p:nvSpPr>
                <p:spPr bwMode="auto">
                  <a:xfrm>
                    <a:off x="1586" y="14928"/>
                    <a:ext cx="73" cy="437"/>
                  </a:xfrm>
                  <a:custGeom>
                    <a:avLst/>
                    <a:gdLst>
                      <a:gd name="T0" fmla="*/ 0 w 147"/>
                      <a:gd name="T1" fmla="*/ 0 h 876"/>
                      <a:gd name="T2" fmla="*/ 73 w 147"/>
                      <a:gd name="T3" fmla="*/ 218 h 876"/>
                      <a:gd name="T4" fmla="*/ 73 w 147"/>
                      <a:gd name="T5" fmla="*/ 437 h 87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47" h="876">
                        <a:moveTo>
                          <a:pt x="0" y="0"/>
                        </a:moveTo>
                        <a:lnTo>
                          <a:pt x="147" y="437"/>
                        </a:lnTo>
                        <a:lnTo>
                          <a:pt x="147" y="876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3723" name="Group 800"/>
                  <p:cNvGrpSpPr>
                    <a:grpSpLocks/>
                  </p:cNvGrpSpPr>
                  <p:nvPr/>
                </p:nvGrpSpPr>
                <p:grpSpPr bwMode="auto">
                  <a:xfrm>
                    <a:off x="1244" y="15445"/>
                    <a:ext cx="598" cy="153"/>
                    <a:chOff x="1244" y="15445"/>
                    <a:chExt cx="598" cy="153"/>
                  </a:xfrm>
                </p:grpSpPr>
                <p:sp>
                  <p:nvSpPr>
                    <p:cNvPr id="3737" name="Rectangle 8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4" y="15445"/>
                      <a:ext cx="598" cy="15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grpSp>
                  <p:nvGrpSpPr>
                    <p:cNvPr id="3738" name="Group 8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1" y="15458"/>
                      <a:ext cx="178" cy="17"/>
                      <a:chOff x="1271" y="15458"/>
                      <a:chExt cx="178" cy="17"/>
                    </a:xfrm>
                  </p:grpSpPr>
                  <p:sp>
                    <p:nvSpPr>
                      <p:cNvPr id="3739" name="Line 8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1" y="15458"/>
                        <a:ext cx="178" cy="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40" name="Line 80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87" y="15474"/>
                        <a:ext cx="162" cy="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724" name="Group 805"/>
                  <p:cNvGrpSpPr>
                    <a:grpSpLocks/>
                  </p:cNvGrpSpPr>
                  <p:nvPr/>
                </p:nvGrpSpPr>
                <p:grpSpPr bwMode="auto">
                  <a:xfrm>
                    <a:off x="1256" y="15365"/>
                    <a:ext cx="582" cy="17"/>
                    <a:chOff x="1256" y="15365"/>
                    <a:chExt cx="582" cy="17"/>
                  </a:xfrm>
                </p:grpSpPr>
                <p:sp>
                  <p:nvSpPr>
                    <p:cNvPr id="3735" name="Line 8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6" y="15381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6" name="Line 8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6" y="15365"/>
                      <a:ext cx="58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25" name="Line 808"/>
                  <p:cNvSpPr>
                    <a:spLocks noChangeShapeType="1"/>
                  </p:cNvSpPr>
                  <p:nvPr/>
                </p:nvSpPr>
                <p:spPr bwMode="auto">
                  <a:xfrm>
                    <a:off x="1830" y="15146"/>
                    <a:ext cx="1" cy="303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3726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1441" y="15021"/>
                    <a:ext cx="73" cy="217"/>
                    <a:chOff x="1441" y="15021"/>
                    <a:chExt cx="73" cy="217"/>
                  </a:xfrm>
                </p:grpSpPr>
                <p:sp>
                  <p:nvSpPr>
                    <p:cNvPr id="3729" name="AutoShape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1" y="15021"/>
                      <a:ext cx="51" cy="160"/>
                    </a:xfrm>
                    <a:prstGeom prst="roundRect">
                      <a:avLst>
                        <a:gd name="adj" fmla="val 48412"/>
                      </a:avLst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730" name="AutoShape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6" y="15213"/>
                      <a:ext cx="25" cy="2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731" name="AutoShape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5" y="15201"/>
                      <a:ext cx="19" cy="1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grpSp>
                  <p:nvGrpSpPr>
                    <p:cNvPr id="3732" name="Group 8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58" y="15114"/>
                      <a:ext cx="54" cy="111"/>
                      <a:chOff x="1458" y="15114"/>
                      <a:chExt cx="54" cy="111"/>
                    </a:xfrm>
                  </p:grpSpPr>
                  <p:sp>
                    <p:nvSpPr>
                      <p:cNvPr id="3733" name="Freeform 8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58" y="15114"/>
                        <a:ext cx="1" cy="111"/>
                      </a:xfrm>
                      <a:custGeom>
                        <a:avLst/>
                        <a:gdLst>
                          <a:gd name="T0" fmla="*/ 0 w 1"/>
                          <a:gd name="T1" fmla="*/ 0 h 221"/>
                          <a:gd name="T2" fmla="*/ 0 w 1"/>
                          <a:gd name="T3" fmla="*/ 111 h 221"/>
                          <a:gd name="T4" fmla="*/ 0 w 1"/>
                          <a:gd name="T5" fmla="*/ 95 h 221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" h="221">
                            <a:moveTo>
                              <a:pt x="0" y="0"/>
                            </a:moveTo>
                            <a:lnTo>
                              <a:pt x="0" y="221"/>
                            </a:lnTo>
                            <a:lnTo>
                              <a:pt x="0" y="190"/>
                            </a:lnTo>
                          </a:path>
                        </a:pathLst>
                      </a:custGeom>
                      <a:noFill/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34" name="Line 8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58" y="15178"/>
                        <a:ext cx="54" cy="35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727" name="Freeform 816"/>
                  <p:cNvSpPr>
                    <a:spLocks/>
                  </p:cNvSpPr>
                  <p:nvPr/>
                </p:nvSpPr>
                <p:spPr bwMode="auto">
                  <a:xfrm>
                    <a:off x="1581" y="15162"/>
                    <a:ext cx="62" cy="19"/>
                  </a:xfrm>
                  <a:custGeom>
                    <a:avLst/>
                    <a:gdLst>
                      <a:gd name="T0" fmla="*/ 0 w 124"/>
                      <a:gd name="T1" fmla="*/ 0 h 37"/>
                      <a:gd name="T2" fmla="*/ 62 w 124"/>
                      <a:gd name="T3" fmla="*/ 0 h 37"/>
                      <a:gd name="T4" fmla="*/ 62 w 124"/>
                      <a:gd name="T5" fmla="*/ 8 h 37"/>
                      <a:gd name="T6" fmla="*/ 62 w 124"/>
                      <a:gd name="T7" fmla="*/ 19 h 37"/>
                      <a:gd name="T8" fmla="*/ 48 w 124"/>
                      <a:gd name="T9" fmla="*/ 19 h 37"/>
                      <a:gd name="T10" fmla="*/ 48 w 124"/>
                      <a:gd name="T11" fmla="*/ 8 h 37"/>
                      <a:gd name="T12" fmla="*/ 0 w 124"/>
                      <a:gd name="T13" fmla="*/ 8 h 37"/>
                      <a:gd name="T14" fmla="*/ 0 w 124"/>
                      <a:gd name="T15" fmla="*/ 0 h 3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24" h="37">
                        <a:moveTo>
                          <a:pt x="0" y="0"/>
                        </a:moveTo>
                        <a:lnTo>
                          <a:pt x="124" y="0"/>
                        </a:lnTo>
                        <a:lnTo>
                          <a:pt x="124" y="16"/>
                        </a:lnTo>
                        <a:lnTo>
                          <a:pt x="124" y="37"/>
                        </a:lnTo>
                        <a:lnTo>
                          <a:pt x="95" y="37"/>
                        </a:lnTo>
                        <a:lnTo>
                          <a:pt x="95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728" name="Freeform 817"/>
                  <p:cNvSpPr>
                    <a:spLocks/>
                  </p:cNvSpPr>
                  <p:nvPr/>
                </p:nvSpPr>
                <p:spPr bwMode="auto">
                  <a:xfrm>
                    <a:off x="1382" y="14911"/>
                    <a:ext cx="448" cy="14"/>
                  </a:xfrm>
                  <a:custGeom>
                    <a:avLst/>
                    <a:gdLst>
                      <a:gd name="T0" fmla="*/ 0 w 898"/>
                      <a:gd name="T1" fmla="*/ 0 h 27"/>
                      <a:gd name="T2" fmla="*/ 448 w 898"/>
                      <a:gd name="T3" fmla="*/ 0 h 27"/>
                      <a:gd name="T4" fmla="*/ 448 w 898"/>
                      <a:gd name="T5" fmla="*/ 14 h 27"/>
                      <a:gd name="T6" fmla="*/ 1 w 898"/>
                      <a:gd name="T7" fmla="*/ 14 h 27"/>
                      <a:gd name="T8" fmla="*/ 0 w 898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98" h="27">
                        <a:moveTo>
                          <a:pt x="0" y="0"/>
                        </a:moveTo>
                        <a:lnTo>
                          <a:pt x="898" y="0"/>
                        </a:lnTo>
                        <a:lnTo>
                          <a:pt x="898" y="27"/>
                        </a:lnTo>
                        <a:lnTo>
                          <a:pt x="2" y="2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88" name="Group 818"/>
                <p:cNvGrpSpPr>
                  <a:grpSpLocks/>
                </p:cNvGrpSpPr>
                <p:nvPr/>
              </p:nvGrpSpPr>
              <p:grpSpPr bwMode="auto">
                <a:xfrm>
                  <a:off x="1377" y="15381"/>
                  <a:ext cx="498" cy="220"/>
                  <a:chOff x="1377" y="15381"/>
                  <a:chExt cx="498" cy="220"/>
                </a:xfrm>
              </p:grpSpPr>
              <p:sp>
                <p:nvSpPr>
                  <p:cNvPr id="3717" name="Freeform 819"/>
                  <p:cNvSpPr>
                    <a:spLocks/>
                  </p:cNvSpPr>
                  <p:nvPr/>
                </p:nvSpPr>
                <p:spPr bwMode="auto">
                  <a:xfrm>
                    <a:off x="1377" y="15381"/>
                    <a:ext cx="498" cy="219"/>
                  </a:xfrm>
                  <a:custGeom>
                    <a:avLst/>
                    <a:gdLst>
                      <a:gd name="T0" fmla="*/ 0 w 996"/>
                      <a:gd name="T1" fmla="*/ 219 h 438"/>
                      <a:gd name="T2" fmla="*/ 0 w 996"/>
                      <a:gd name="T3" fmla="*/ 196 h 438"/>
                      <a:gd name="T4" fmla="*/ 6 w 996"/>
                      <a:gd name="T5" fmla="*/ 172 h 438"/>
                      <a:gd name="T6" fmla="*/ 14 w 996"/>
                      <a:gd name="T7" fmla="*/ 144 h 438"/>
                      <a:gd name="T8" fmla="*/ 27 w 996"/>
                      <a:gd name="T9" fmla="*/ 120 h 438"/>
                      <a:gd name="T10" fmla="*/ 43 w 996"/>
                      <a:gd name="T11" fmla="*/ 96 h 438"/>
                      <a:gd name="T12" fmla="*/ 60 w 996"/>
                      <a:gd name="T13" fmla="*/ 77 h 438"/>
                      <a:gd name="T14" fmla="*/ 82 w 996"/>
                      <a:gd name="T15" fmla="*/ 57 h 438"/>
                      <a:gd name="T16" fmla="*/ 111 w 996"/>
                      <a:gd name="T17" fmla="*/ 37 h 438"/>
                      <a:gd name="T18" fmla="*/ 138 w 996"/>
                      <a:gd name="T19" fmla="*/ 24 h 438"/>
                      <a:gd name="T20" fmla="*/ 164 w 996"/>
                      <a:gd name="T21" fmla="*/ 14 h 438"/>
                      <a:gd name="T22" fmla="*/ 194 w 996"/>
                      <a:gd name="T23" fmla="*/ 6 h 438"/>
                      <a:gd name="T24" fmla="*/ 229 w 996"/>
                      <a:gd name="T25" fmla="*/ 0 h 438"/>
                      <a:gd name="T26" fmla="*/ 261 w 996"/>
                      <a:gd name="T27" fmla="*/ 0 h 438"/>
                      <a:gd name="T28" fmla="*/ 294 w 996"/>
                      <a:gd name="T29" fmla="*/ 4 h 438"/>
                      <a:gd name="T30" fmla="*/ 325 w 996"/>
                      <a:gd name="T31" fmla="*/ 11 h 438"/>
                      <a:gd name="T32" fmla="*/ 356 w 996"/>
                      <a:gd name="T33" fmla="*/ 22 h 438"/>
                      <a:gd name="T34" fmla="*/ 381 w 996"/>
                      <a:gd name="T35" fmla="*/ 35 h 438"/>
                      <a:gd name="T36" fmla="*/ 401 w 996"/>
                      <a:gd name="T37" fmla="*/ 48 h 438"/>
                      <a:gd name="T38" fmla="*/ 421 w 996"/>
                      <a:gd name="T39" fmla="*/ 63 h 438"/>
                      <a:gd name="T40" fmla="*/ 439 w 996"/>
                      <a:gd name="T41" fmla="*/ 81 h 438"/>
                      <a:gd name="T42" fmla="*/ 458 w 996"/>
                      <a:gd name="T43" fmla="*/ 104 h 438"/>
                      <a:gd name="T44" fmla="*/ 473 w 996"/>
                      <a:gd name="T45" fmla="*/ 125 h 438"/>
                      <a:gd name="T46" fmla="*/ 480 w 996"/>
                      <a:gd name="T47" fmla="*/ 142 h 438"/>
                      <a:gd name="T48" fmla="*/ 487 w 996"/>
                      <a:gd name="T49" fmla="*/ 157 h 438"/>
                      <a:gd name="T50" fmla="*/ 493 w 996"/>
                      <a:gd name="T51" fmla="*/ 176 h 438"/>
                      <a:gd name="T52" fmla="*/ 494 w 996"/>
                      <a:gd name="T53" fmla="*/ 194 h 438"/>
                      <a:gd name="T54" fmla="*/ 495 w 996"/>
                      <a:gd name="T55" fmla="*/ 211 h 438"/>
                      <a:gd name="T56" fmla="*/ 498 w 996"/>
                      <a:gd name="T57" fmla="*/ 219 h 438"/>
                      <a:gd name="T58" fmla="*/ 0 w 996"/>
                      <a:gd name="T59" fmla="*/ 219 h 43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996" h="438">
                        <a:moveTo>
                          <a:pt x="0" y="438"/>
                        </a:moveTo>
                        <a:lnTo>
                          <a:pt x="0" y="391"/>
                        </a:lnTo>
                        <a:lnTo>
                          <a:pt x="11" y="343"/>
                        </a:lnTo>
                        <a:lnTo>
                          <a:pt x="27" y="288"/>
                        </a:lnTo>
                        <a:lnTo>
                          <a:pt x="53" y="239"/>
                        </a:lnTo>
                        <a:lnTo>
                          <a:pt x="85" y="191"/>
                        </a:lnTo>
                        <a:lnTo>
                          <a:pt x="120" y="153"/>
                        </a:lnTo>
                        <a:lnTo>
                          <a:pt x="163" y="113"/>
                        </a:lnTo>
                        <a:lnTo>
                          <a:pt x="221" y="73"/>
                        </a:lnTo>
                        <a:lnTo>
                          <a:pt x="276" y="47"/>
                        </a:lnTo>
                        <a:lnTo>
                          <a:pt x="328" y="27"/>
                        </a:lnTo>
                        <a:lnTo>
                          <a:pt x="388" y="11"/>
                        </a:lnTo>
                        <a:lnTo>
                          <a:pt x="457" y="0"/>
                        </a:lnTo>
                        <a:lnTo>
                          <a:pt x="522" y="0"/>
                        </a:lnTo>
                        <a:lnTo>
                          <a:pt x="588" y="7"/>
                        </a:lnTo>
                        <a:lnTo>
                          <a:pt x="649" y="22"/>
                        </a:lnTo>
                        <a:lnTo>
                          <a:pt x="711" y="43"/>
                        </a:lnTo>
                        <a:lnTo>
                          <a:pt x="762" y="69"/>
                        </a:lnTo>
                        <a:lnTo>
                          <a:pt x="802" y="96"/>
                        </a:lnTo>
                        <a:lnTo>
                          <a:pt x="842" y="126"/>
                        </a:lnTo>
                        <a:lnTo>
                          <a:pt x="878" y="162"/>
                        </a:lnTo>
                        <a:lnTo>
                          <a:pt x="916" y="208"/>
                        </a:lnTo>
                        <a:lnTo>
                          <a:pt x="945" y="250"/>
                        </a:lnTo>
                        <a:lnTo>
                          <a:pt x="960" y="283"/>
                        </a:lnTo>
                        <a:lnTo>
                          <a:pt x="974" y="314"/>
                        </a:lnTo>
                        <a:lnTo>
                          <a:pt x="985" y="352"/>
                        </a:lnTo>
                        <a:lnTo>
                          <a:pt x="987" y="387"/>
                        </a:lnTo>
                        <a:lnTo>
                          <a:pt x="990" y="422"/>
                        </a:lnTo>
                        <a:lnTo>
                          <a:pt x="996" y="438"/>
                        </a:lnTo>
                        <a:lnTo>
                          <a:pt x="0" y="4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718" name="Freeform 820"/>
                  <p:cNvSpPr>
                    <a:spLocks/>
                  </p:cNvSpPr>
                  <p:nvPr/>
                </p:nvSpPr>
                <p:spPr bwMode="auto">
                  <a:xfrm>
                    <a:off x="1449" y="15443"/>
                    <a:ext cx="355" cy="158"/>
                  </a:xfrm>
                  <a:custGeom>
                    <a:avLst/>
                    <a:gdLst>
                      <a:gd name="T0" fmla="*/ 0 w 711"/>
                      <a:gd name="T1" fmla="*/ 158 h 316"/>
                      <a:gd name="T2" fmla="*/ 0 w 711"/>
                      <a:gd name="T3" fmla="*/ 141 h 316"/>
                      <a:gd name="T4" fmla="*/ 4 w 711"/>
                      <a:gd name="T5" fmla="*/ 124 h 316"/>
                      <a:gd name="T6" fmla="*/ 10 w 711"/>
                      <a:gd name="T7" fmla="*/ 104 h 316"/>
                      <a:gd name="T8" fmla="*/ 19 w 711"/>
                      <a:gd name="T9" fmla="*/ 86 h 316"/>
                      <a:gd name="T10" fmla="*/ 31 w 711"/>
                      <a:gd name="T11" fmla="*/ 68 h 316"/>
                      <a:gd name="T12" fmla="*/ 43 w 711"/>
                      <a:gd name="T13" fmla="*/ 56 h 316"/>
                      <a:gd name="T14" fmla="*/ 58 w 711"/>
                      <a:gd name="T15" fmla="*/ 41 h 316"/>
                      <a:gd name="T16" fmla="*/ 79 w 711"/>
                      <a:gd name="T17" fmla="*/ 27 h 316"/>
                      <a:gd name="T18" fmla="*/ 99 w 711"/>
                      <a:gd name="T19" fmla="*/ 17 h 316"/>
                      <a:gd name="T20" fmla="*/ 117 w 711"/>
                      <a:gd name="T21" fmla="*/ 10 h 316"/>
                      <a:gd name="T22" fmla="*/ 139 w 711"/>
                      <a:gd name="T23" fmla="*/ 4 h 316"/>
                      <a:gd name="T24" fmla="*/ 163 w 711"/>
                      <a:gd name="T25" fmla="*/ 0 h 316"/>
                      <a:gd name="T26" fmla="*/ 187 w 711"/>
                      <a:gd name="T27" fmla="*/ 0 h 316"/>
                      <a:gd name="T28" fmla="*/ 209 w 711"/>
                      <a:gd name="T29" fmla="*/ 3 h 316"/>
                      <a:gd name="T30" fmla="*/ 232 w 711"/>
                      <a:gd name="T31" fmla="*/ 8 h 316"/>
                      <a:gd name="T32" fmla="*/ 254 w 711"/>
                      <a:gd name="T33" fmla="*/ 16 h 316"/>
                      <a:gd name="T34" fmla="*/ 272 w 711"/>
                      <a:gd name="T35" fmla="*/ 25 h 316"/>
                      <a:gd name="T36" fmla="*/ 287 w 711"/>
                      <a:gd name="T37" fmla="*/ 35 h 316"/>
                      <a:gd name="T38" fmla="*/ 303 w 711"/>
                      <a:gd name="T39" fmla="*/ 47 h 316"/>
                      <a:gd name="T40" fmla="*/ 315 w 711"/>
                      <a:gd name="T41" fmla="*/ 59 h 316"/>
                      <a:gd name="T42" fmla="*/ 326 w 711"/>
                      <a:gd name="T43" fmla="*/ 73 h 316"/>
                      <a:gd name="T44" fmla="*/ 337 w 711"/>
                      <a:gd name="T45" fmla="*/ 91 h 316"/>
                      <a:gd name="T46" fmla="*/ 343 w 711"/>
                      <a:gd name="T47" fmla="*/ 103 h 316"/>
                      <a:gd name="T48" fmla="*/ 347 w 711"/>
                      <a:gd name="T49" fmla="*/ 113 h 316"/>
                      <a:gd name="T50" fmla="*/ 352 w 711"/>
                      <a:gd name="T51" fmla="*/ 127 h 316"/>
                      <a:gd name="T52" fmla="*/ 354 w 711"/>
                      <a:gd name="T53" fmla="*/ 140 h 316"/>
                      <a:gd name="T54" fmla="*/ 354 w 711"/>
                      <a:gd name="T55" fmla="*/ 153 h 316"/>
                      <a:gd name="T56" fmla="*/ 355 w 711"/>
                      <a:gd name="T57" fmla="*/ 158 h 316"/>
                      <a:gd name="T58" fmla="*/ 0 w 711"/>
                      <a:gd name="T59" fmla="*/ 158 h 31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711" h="316">
                        <a:moveTo>
                          <a:pt x="0" y="316"/>
                        </a:moveTo>
                        <a:lnTo>
                          <a:pt x="0" y="281"/>
                        </a:lnTo>
                        <a:lnTo>
                          <a:pt x="8" y="248"/>
                        </a:lnTo>
                        <a:lnTo>
                          <a:pt x="20" y="208"/>
                        </a:lnTo>
                        <a:lnTo>
                          <a:pt x="39" y="172"/>
                        </a:lnTo>
                        <a:lnTo>
                          <a:pt x="62" y="135"/>
                        </a:lnTo>
                        <a:lnTo>
                          <a:pt x="86" y="111"/>
                        </a:lnTo>
                        <a:lnTo>
                          <a:pt x="117" y="82"/>
                        </a:lnTo>
                        <a:lnTo>
                          <a:pt x="158" y="53"/>
                        </a:lnTo>
                        <a:lnTo>
                          <a:pt x="198" y="33"/>
                        </a:lnTo>
                        <a:lnTo>
                          <a:pt x="234" y="20"/>
                        </a:lnTo>
                        <a:lnTo>
                          <a:pt x="278" y="7"/>
                        </a:lnTo>
                        <a:lnTo>
                          <a:pt x="327" y="0"/>
                        </a:lnTo>
                        <a:lnTo>
                          <a:pt x="374" y="0"/>
                        </a:lnTo>
                        <a:lnTo>
                          <a:pt x="419" y="5"/>
                        </a:lnTo>
                        <a:lnTo>
                          <a:pt x="465" y="16"/>
                        </a:lnTo>
                        <a:lnTo>
                          <a:pt x="508" y="31"/>
                        </a:lnTo>
                        <a:lnTo>
                          <a:pt x="545" y="49"/>
                        </a:lnTo>
                        <a:lnTo>
                          <a:pt x="574" y="69"/>
                        </a:lnTo>
                        <a:lnTo>
                          <a:pt x="606" y="93"/>
                        </a:lnTo>
                        <a:lnTo>
                          <a:pt x="630" y="117"/>
                        </a:lnTo>
                        <a:lnTo>
                          <a:pt x="653" y="146"/>
                        </a:lnTo>
                        <a:lnTo>
                          <a:pt x="675" y="181"/>
                        </a:lnTo>
                        <a:lnTo>
                          <a:pt x="686" y="205"/>
                        </a:lnTo>
                        <a:lnTo>
                          <a:pt x="695" y="226"/>
                        </a:lnTo>
                        <a:lnTo>
                          <a:pt x="704" y="254"/>
                        </a:lnTo>
                        <a:lnTo>
                          <a:pt x="708" y="279"/>
                        </a:lnTo>
                        <a:lnTo>
                          <a:pt x="708" y="305"/>
                        </a:lnTo>
                        <a:lnTo>
                          <a:pt x="711" y="316"/>
                        </a:lnTo>
                        <a:lnTo>
                          <a:pt x="0" y="3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89" name="Group 821"/>
                <p:cNvGrpSpPr>
                  <a:grpSpLocks/>
                </p:cNvGrpSpPr>
                <p:nvPr/>
              </p:nvGrpSpPr>
              <p:grpSpPr bwMode="auto">
                <a:xfrm>
                  <a:off x="1877" y="15022"/>
                  <a:ext cx="281" cy="390"/>
                  <a:chOff x="1877" y="15022"/>
                  <a:chExt cx="281" cy="390"/>
                </a:xfrm>
              </p:grpSpPr>
              <p:sp>
                <p:nvSpPr>
                  <p:cNvPr id="3714" name="Freeform 822"/>
                  <p:cNvSpPr>
                    <a:spLocks/>
                  </p:cNvSpPr>
                  <p:nvPr/>
                </p:nvSpPr>
                <p:spPr bwMode="auto">
                  <a:xfrm>
                    <a:off x="1877" y="15099"/>
                    <a:ext cx="280" cy="265"/>
                  </a:xfrm>
                  <a:custGeom>
                    <a:avLst/>
                    <a:gdLst>
                      <a:gd name="T0" fmla="*/ 0 w 561"/>
                      <a:gd name="T1" fmla="*/ 141 h 530"/>
                      <a:gd name="T2" fmla="*/ 13 w 561"/>
                      <a:gd name="T3" fmla="*/ 156 h 530"/>
                      <a:gd name="T4" fmla="*/ 28 w 561"/>
                      <a:gd name="T5" fmla="*/ 176 h 530"/>
                      <a:gd name="T6" fmla="*/ 38 w 561"/>
                      <a:gd name="T7" fmla="*/ 187 h 530"/>
                      <a:gd name="T8" fmla="*/ 50 w 561"/>
                      <a:gd name="T9" fmla="*/ 201 h 530"/>
                      <a:gd name="T10" fmla="*/ 61 w 561"/>
                      <a:gd name="T11" fmla="*/ 214 h 530"/>
                      <a:gd name="T12" fmla="*/ 73 w 561"/>
                      <a:gd name="T13" fmla="*/ 226 h 530"/>
                      <a:gd name="T14" fmla="*/ 81 w 561"/>
                      <a:gd name="T15" fmla="*/ 237 h 530"/>
                      <a:gd name="T16" fmla="*/ 92 w 561"/>
                      <a:gd name="T17" fmla="*/ 246 h 530"/>
                      <a:gd name="T18" fmla="*/ 101 w 561"/>
                      <a:gd name="T19" fmla="*/ 253 h 530"/>
                      <a:gd name="T20" fmla="*/ 108 w 561"/>
                      <a:gd name="T21" fmla="*/ 260 h 530"/>
                      <a:gd name="T22" fmla="*/ 120 w 561"/>
                      <a:gd name="T23" fmla="*/ 262 h 530"/>
                      <a:gd name="T24" fmla="*/ 130 w 561"/>
                      <a:gd name="T25" fmla="*/ 265 h 530"/>
                      <a:gd name="T26" fmla="*/ 144 w 561"/>
                      <a:gd name="T27" fmla="*/ 262 h 530"/>
                      <a:gd name="T28" fmla="*/ 157 w 561"/>
                      <a:gd name="T29" fmla="*/ 260 h 530"/>
                      <a:gd name="T30" fmla="*/ 165 w 561"/>
                      <a:gd name="T31" fmla="*/ 254 h 530"/>
                      <a:gd name="T32" fmla="*/ 173 w 561"/>
                      <a:gd name="T33" fmla="*/ 251 h 530"/>
                      <a:gd name="T34" fmla="*/ 181 w 561"/>
                      <a:gd name="T35" fmla="*/ 243 h 530"/>
                      <a:gd name="T36" fmla="*/ 193 w 561"/>
                      <a:gd name="T37" fmla="*/ 230 h 530"/>
                      <a:gd name="T38" fmla="*/ 202 w 561"/>
                      <a:gd name="T39" fmla="*/ 218 h 530"/>
                      <a:gd name="T40" fmla="*/ 213 w 561"/>
                      <a:gd name="T41" fmla="*/ 204 h 530"/>
                      <a:gd name="T42" fmla="*/ 220 w 561"/>
                      <a:gd name="T43" fmla="*/ 188 h 530"/>
                      <a:gd name="T44" fmla="*/ 228 w 561"/>
                      <a:gd name="T45" fmla="*/ 174 h 530"/>
                      <a:gd name="T46" fmla="*/ 235 w 561"/>
                      <a:gd name="T47" fmla="*/ 156 h 530"/>
                      <a:gd name="T48" fmla="*/ 239 w 561"/>
                      <a:gd name="T49" fmla="*/ 136 h 530"/>
                      <a:gd name="T50" fmla="*/ 240 w 561"/>
                      <a:gd name="T51" fmla="*/ 116 h 530"/>
                      <a:gd name="T52" fmla="*/ 241 w 561"/>
                      <a:gd name="T53" fmla="*/ 98 h 530"/>
                      <a:gd name="T54" fmla="*/ 245 w 561"/>
                      <a:gd name="T55" fmla="*/ 80 h 530"/>
                      <a:gd name="T56" fmla="*/ 248 w 561"/>
                      <a:gd name="T57" fmla="*/ 65 h 530"/>
                      <a:gd name="T58" fmla="*/ 252 w 561"/>
                      <a:gd name="T59" fmla="*/ 56 h 530"/>
                      <a:gd name="T60" fmla="*/ 258 w 561"/>
                      <a:gd name="T61" fmla="*/ 46 h 530"/>
                      <a:gd name="T62" fmla="*/ 264 w 561"/>
                      <a:gd name="T63" fmla="*/ 28 h 530"/>
                      <a:gd name="T64" fmla="*/ 273 w 561"/>
                      <a:gd name="T65" fmla="*/ 11 h 530"/>
                      <a:gd name="T66" fmla="*/ 280 w 561"/>
                      <a:gd name="T67" fmla="*/ 0 h 53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561" h="530">
                        <a:moveTo>
                          <a:pt x="0" y="281"/>
                        </a:moveTo>
                        <a:lnTo>
                          <a:pt x="26" y="312"/>
                        </a:lnTo>
                        <a:lnTo>
                          <a:pt x="57" y="351"/>
                        </a:lnTo>
                        <a:lnTo>
                          <a:pt x="77" y="374"/>
                        </a:lnTo>
                        <a:lnTo>
                          <a:pt x="100" y="402"/>
                        </a:lnTo>
                        <a:lnTo>
                          <a:pt x="122" y="427"/>
                        </a:lnTo>
                        <a:lnTo>
                          <a:pt x="146" y="451"/>
                        </a:lnTo>
                        <a:lnTo>
                          <a:pt x="162" y="473"/>
                        </a:lnTo>
                        <a:lnTo>
                          <a:pt x="184" y="491"/>
                        </a:lnTo>
                        <a:lnTo>
                          <a:pt x="202" y="506"/>
                        </a:lnTo>
                        <a:lnTo>
                          <a:pt x="216" y="519"/>
                        </a:lnTo>
                        <a:lnTo>
                          <a:pt x="240" y="524"/>
                        </a:lnTo>
                        <a:lnTo>
                          <a:pt x="260" y="530"/>
                        </a:lnTo>
                        <a:lnTo>
                          <a:pt x="289" y="524"/>
                        </a:lnTo>
                        <a:lnTo>
                          <a:pt x="314" y="519"/>
                        </a:lnTo>
                        <a:lnTo>
                          <a:pt x="331" y="508"/>
                        </a:lnTo>
                        <a:lnTo>
                          <a:pt x="347" y="501"/>
                        </a:lnTo>
                        <a:lnTo>
                          <a:pt x="363" y="486"/>
                        </a:lnTo>
                        <a:lnTo>
                          <a:pt x="387" y="459"/>
                        </a:lnTo>
                        <a:lnTo>
                          <a:pt x="405" y="435"/>
                        </a:lnTo>
                        <a:lnTo>
                          <a:pt x="427" y="407"/>
                        </a:lnTo>
                        <a:lnTo>
                          <a:pt x="441" y="376"/>
                        </a:lnTo>
                        <a:lnTo>
                          <a:pt x="457" y="347"/>
                        </a:lnTo>
                        <a:lnTo>
                          <a:pt x="470" y="311"/>
                        </a:lnTo>
                        <a:lnTo>
                          <a:pt x="479" y="272"/>
                        </a:lnTo>
                        <a:lnTo>
                          <a:pt x="481" y="232"/>
                        </a:lnTo>
                        <a:lnTo>
                          <a:pt x="483" y="195"/>
                        </a:lnTo>
                        <a:lnTo>
                          <a:pt x="490" y="159"/>
                        </a:lnTo>
                        <a:lnTo>
                          <a:pt x="497" y="130"/>
                        </a:lnTo>
                        <a:lnTo>
                          <a:pt x="505" y="111"/>
                        </a:lnTo>
                        <a:lnTo>
                          <a:pt x="516" y="91"/>
                        </a:lnTo>
                        <a:lnTo>
                          <a:pt x="528" y="55"/>
                        </a:lnTo>
                        <a:lnTo>
                          <a:pt x="546" y="22"/>
                        </a:lnTo>
                        <a:lnTo>
                          <a:pt x="561" y="0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715" name="Freeform 823"/>
                  <p:cNvSpPr>
                    <a:spLocks/>
                  </p:cNvSpPr>
                  <p:nvPr/>
                </p:nvSpPr>
                <p:spPr bwMode="auto">
                  <a:xfrm>
                    <a:off x="1877" y="15022"/>
                    <a:ext cx="280" cy="390"/>
                  </a:xfrm>
                  <a:custGeom>
                    <a:avLst/>
                    <a:gdLst>
                      <a:gd name="T0" fmla="*/ 0 w 561"/>
                      <a:gd name="T1" fmla="*/ 265 h 780"/>
                      <a:gd name="T2" fmla="*/ 7 w 561"/>
                      <a:gd name="T3" fmla="*/ 270 h 780"/>
                      <a:gd name="T4" fmla="*/ 14 w 561"/>
                      <a:gd name="T5" fmla="*/ 277 h 780"/>
                      <a:gd name="T6" fmla="*/ 21 w 561"/>
                      <a:gd name="T7" fmla="*/ 286 h 780"/>
                      <a:gd name="T8" fmla="*/ 29 w 561"/>
                      <a:gd name="T9" fmla="*/ 295 h 780"/>
                      <a:gd name="T10" fmla="*/ 35 w 561"/>
                      <a:gd name="T11" fmla="*/ 304 h 780"/>
                      <a:gd name="T12" fmla="*/ 40 w 561"/>
                      <a:gd name="T13" fmla="*/ 314 h 780"/>
                      <a:gd name="T14" fmla="*/ 49 w 561"/>
                      <a:gd name="T15" fmla="*/ 331 h 780"/>
                      <a:gd name="T16" fmla="*/ 63 w 561"/>
                      <a:gd name="T17" fmla="*/ 350 h 780"/>
                      <a:gd name="T18" fmla="*/ 73 w 561"/>
                      <a:gd name="T19" fmla="*/ 360 h 780"/>
                      <a:gd name="T20" fmla="*/ 84 w 561"/>
                      <a:gd name="T21" fmla="*/ 368 h 780"/>
                      <a:gd name="T22" fmla="*/ 93 w 561"/>
                      <a:gd name="T23" fmla="*/ 374 h 780"/>
                      <a:gd name="T24" fmla="*/ 99 w 561"/>
                      <a:gd name="T25" fmla="*/ 377 h 780"/>
                      <a:gd name="T26" fmla="*/ 106 w 561"/>
                      <a:gd name="T27" fmla="*/ 380 h 780"/>
                      <a:gd name="T28" fmla="*/ 120 w 561"/>
                      <a:gd name="T29" fmla="*/ 385 h 780"/>
                      <a:gd name="T30" fmla="*/ 131 w 561"/>
                      <a:gd name="T31" fmla="*/ 388 h 780"/>
                      <a:gd name="T32" fmla="*/ 141 w 561"/>
                      <a:gd name="T33" fmla="*/ 390 h 780"/>
                      <a:gd name="T34" fmla="*/ 151 w 561"/>
                      <a:gd name="T35" fmla="*/ 388 h 780"/>
                      <a:gd name="T36" fmla="*/ 163 w 561"/>
                      <a:gd name="T37" fmla="*/ 386 h 780"/>
                      <a:gd name="T38" fmla="*/ 173 w 561"/>
                      <a:gd name="T39" fmla="*/ 382 h 780"/>
                      <a:gd name="T40" fmla="*/ 185 w 561"/>
                      <a:gd name="T41" fmla="*/ 377 h 780"/>
                      <a:gd name="T42" fmla="*/ 196 w 561"/>
                      <a:gd name="T43" fmla="*/ 372 h 780"/>
                      <a:gd name="T44" fmla="*/ 203 w 561"/>
                      <a:gd name="T45" fmla="*/ 365 h 780"/>
                      <a:gd name="T46" fmla="*/ 208 w 561"/>
                      <a:gd name="T47" fmla="*/ 361 h 780"/>
                      <a:gd name="T48" fmla="*/ 213 w 561"/>
                      <a:gd name="T49" fmla="*/ 355 h 780"/>
                      <a:gd name="T50" fmla="*/ 219 w 561"/>
                      <a:gd name="T51" fmla="*/ 348 h 780"/>
                      <a:gd name="T52" fmla="*/ 225 w 561"/>
                      <a:gd name="T53" fmla="*/ 340 h 780"/>
                      <a:gd name="T54" fmla="*/ 230 w 561"/>
                      <a:gd name="T55" fmla="*/ 329 h 780"/>
                      <a:gd name="T56" fmla="*/ 237 w 561"/>
                      <a:gd name="T57" fmla="*/ 316 h 780"/>
                      <a:gd name="T58" fmla="*/ 240 w 561"/>
                      <a:gd name="T59" fmla="*/ 303 h 780"/>
                      <a:gd name="T60" fmla="*/ 245 w 561"/>
                      <a:gd name="T61" fmla="*/ 289 h 780"/>
                      <a:gd name="T62" fmla="*/ 248 w 561"/>
                      <a:gd name="T63" fmla="*/ 276 h 780"/>
                      <a:gd name="T64" fmla="*/ 250 w 561"/>
                      <a:gd name="T65" fmla="*/ 260 h 780"/>
                      <a:gd name="T66" fmla="*/ 254 w 561"/>
                      <a:gd name="T67" fmla="*/ 245 h 780"/>
                      <a:gd name="T68" fmla="*/ 258 w 561"/>
                      <a:gd name="T69" fmla="*/ 231 h 780"/>
                      <a:gd name="T70" fmla="*/ 262 w 561"/>
                      <a:gd name="T71" fmla="*/ 218 h 780"/>
                      <a:gd name="T72" fmla="*/ 265 w 561"/>
                      <a:gd name="T73" fmla="*/ 205 h 780"/>
                      <a:gd name="T74" fmla="*/ 266 w 561"/>
                      <a:gd name="T75" fmla="*/ 192 h 780"/>
                      <a:gd name="T76" fmla="*/ 266 w 561"/>
                      <a:gd name="T77" fmla="*/ 177 h 780"/>
                      <a:gd name="T78" fmla="*/ 265 w 561"/>
                      <a:gd name="T79" fmla="*/ 156 h 780"/>
                      <a:gd name="T80" fmla="*/ 265 w 561"/>
                      <a:gd name="T81" fmla="*/ 78 h 780"/>
                      <a:gd name="T82" fmla="*/ 264 w 561"/>
                      <a:gd name="T83" fmla="*/ 41 h 780"/>
                      <a:gd name="T84" fmla="*/ 264 w 561"/>
                      <a:gd name="T85" fmla="*/ 31 h 780"/>
                      <a:gd name="T86" fmla="*/ 264 w 561"/>
                      <a:gd name="T87" fmla="*/ 23 h 780"/>
                      <a:gd name="T88" fmla="*/ 266 w 561"/>
                      <a:gd name="T89" fmla="*/ 13 h 780"/>
                      <a:gd name="T90" fmla="*/ 271 w 561"/>
                      <a:gd name="T91" fmla="*/ 6 h 780"/>
                      <a:gd name="T92" fmla="*/ 280 w 561"/>
                      <a:gd name="T93" fmla="*/ 0 h 78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561" h="780">
                        <a:moveTo>
                          <a:pt x="0" y="529"/>
                        </a:moveTo>
                        <a:lnTo>
                          <a:pt x="15" y="540"/>
                        </a:lnTo>
                        <a:lnTo>
                          <a:pt x="28" y="553"/>
                        </a:lnTo>
                        <a:lnTo>
                          <a:pt x="42" y="571"/>
                        </a:lnTo>
                        <a:lnTo>
                          <a:pt x="58" y="590"/>
                        </a:lnTo>
                        <a:lnTo>
                          <a:pt x="71" y="608"/>
                        </a:lnTo>
                        <a:lnTo>
                          <a:pt x="80" y="628"/>
                        </a:lnTo>
                        <a:lnTo>
                          <a:pt x="98" y="661"/>
                        </a:lnTo>
                        <a:lnTo>
                          <a:pt x="126" y="699"/>
                        </a:lnTo>
                        <a:lnTo>
                          <a:pt x="147" y="719"/>
                        </a:lnTo>
                        <a:lnTo>
                          <a:pt x="169" y="736"/>
                        </a:lnTo>
                        <a:lnTo>
                          <a:pt x="187" y="747"/>
                        </a:lnTo>
                        <a:lnTo>
                          <a:pt x="198" y="754"/>
                        </a:lnTo>
                        <a:lnTo>
                          <a:pt x="213" y="760"/>
                        </a:lnTo>
                        <a:lnTo>
                          <a:pt x="240" y="769"/>
                        </a:lnTo>
                        <a:lnTo>
                          <a:pt x="262" y="776"/>
                        </a:lnTo>
                        <a:lnTo>
                          <a:pt x="282" y="780"/>
                        </a:lnTo>
                        <a:lnTo>
                          <a:pt x="303" y="776"/>
                        </a:lnTo>
                        <a:lnTo>
                          <a:pt x="327" y="771"/>
                        </a:lnTo>
                        <a:lnTo>
                          <a:pt x="347" y="763"/>
                        </a:lnTo>
                        <a:lnTo>
                          <a:pt x="370" y="754"/>
                        </a:lnTo>
                        <a:lnTo>
                          <a:pt x="392" y="743"/>
                        </a:lnTo>
                        <a:lnTo>
                          <a:pt x="407" y="730"/>
                        </a:lnTo>
                        <a:lnTo>
                          <a:pt x="416" y="721"/>
                        </a:lnTo>
                        <a:lnTo>
                          <a:pt x="427" y="710"/>
                        </a:lnTo>
                        <a:lnTo>
                          <a:pt x="439" y="696"/>
                        </a:lnTo>
                        <a:lnTo>
                          <a:pt x="450" y="679"/>
                        </a:lnTo>
                        <a:lnTo>
                          <a:pt x="461" y="657"/>
                        </a:lnTo>
                        <a:lnTo>
                          <a:pt x="474" y="632"/>
                        </a:lnTo>
                        <a:lnTo>
                          <a:pt x="481" y="606"/>
                        </a:lnTo>
                        <a:lnTo>
                          <a:pt x="490" y="577"/>
                        </a:lnTo>
                        <a:lnTo>
                          <a:pt x="496" y="551"/>
                        </a:lnTo>
                        <a:lnTo>
                          <a:pt x="501" y="520"/>
                        </a:lnTo>
                        <a:lnTo>
                          <a:pt x="508" y="489"/>
                        </a:lnTo>
                        <a:lnTo>
                          <a:pt x="517" y="462"/>
                        </a:lnTo>
                        <a:lnTo>
                          <a:pt x="525" y="436"/>
                        </a:lnTo>
                        <a:lnTo>
                          <a:pt x="530" y="409"/>
                        </a:lnTo>
                        <a:lnTo>
                          <a:pt x="532" y="383"/>
                        </a:lnTo>
                        <a:lnTo>
                          <a:pt x="532" y="354"/>
                        </a:lnTo>
                        <a:lnTo>
                          <a:pt x="530" y="312"/>
                        </a:lnTo>
                        <a:lnTo>
                          <a:pt x="530" y="155"/>
                        </a:lnTo>
                        <a:lnTo>
                          <a:pt x="528" y="82"/>
                        </a:lnTo>
                        <a:lnTo>
                          <a:pt x="528" y="62"/>
                        </a:lnTo>
                        <a:lnTo>
                          <a:pt x="528" y="45"/>
                        </a:lnTo>
                        <a:lnTo>
                          <a:pt x="532" y="25"/>
                        </a:lnTo>
                        <a:lnTo>
                          <a:pt x="543" y="11"/>
                        </a:lnTo>
                        <a:lnTo>
                          <a:pt x="561" y="0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716" name="Arc 824"/>
                  <p:cNvSpPr>
                    <a:spLocks/>
                  </p:cNvSpPr>
                  <p:nvPr/>
                </p:nvSpPr>
                <p:spPr bwMode="auto">
                  <a:xfrm>
                    <a:off x="2110" y="15068"/>
                    <a:ext cx="48" cy="316"/>
                  </a:xfrm>
                  <a:custGeom>
                    <a:avLst/>
                    <a:gdLst>
                      <a:gd name="T0" fmla="*/ 47 w 21600"/>
                      <a:gd name="T1" fmla="*/ 316 h 43190"/>
                      <a:gd name="T2" fmla="*/ 47 w 21600"/>
                      <a:gd name="T3" fmla="*/ 0 h 43190"/>
                      <a:gd name="T4" fmla="*/ 48 w 21600"/>
                      <a:gd name="T5" fmla="*/ 158 h 4319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0" fill="none" extrusionOk="0">
                        <a:moveTo>
                          <a:pt x="21155" y="43190"/>
                        </a:moveTo>
                        <a:cubicBezTo>
                          <a:pt x="9402" y="42948"/>
                          <a:pt x="0" y="33351"/>
                          <a:pt x="0" y="21595"/>
                        </a:cubicBezTo>
                        <a:cubicBezTo>
                          <a:pt x="-1" y="9837"/>
                          <a:pt x="9403" y="240"/>
                          <a:pt x="21157" y="-1"/>
                        </a:cubicBezTo>
                      </a:path>
                      <a:path w="21600" h="43190" stroke="0" extrusionOk="0">
                        <a:moveTo>
                          <a:pt x="21155" y="43190"/>
                        </a:moveTo>
                        <a:cubicBezTo>
                          <a:pt x="9402" y="42948"/>
                          <a:pt x="0" y="33351"/>
                          <a:pt x="0" y="21595"/>
                        </a:cubicBezTo>
                        <a:cubicBezTo>
                          <a:pt x="-1" y="9837"/>
                          <a:pt x="9403" y="240"/>
                          <a:pt x="21157" y="-1"/>
                        </a:cubicBezTo>
                        <a:lnTo>
                          <a:pt x="21600" y="21595"/>
                        </a:lnTo>
                        <a:lnTo>
                          <a:pt x="21155" y="43190"/>
                        </a:lnTo>
                        <a:close/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90" name="Group 825"/>
                <p:cNvGrpSpPr>
                  <a:grpSpLocks/>
                </p:cNvGrpSpPr>
                <p:nvPr/>
              </p:nvGrpSpPr>
              <p:grpSpPr bwMode="auto">
                <a:xfrm>
                  <a:off x="1852" y="15442"/>
                  <a:ext cx="927" cy="284"/>
                  <a:chOff x="1852" y="15442"/>
                  <a:chExt cx="927" cy="284"/>
                </a:xfrm>
              </p:grpSpPr>
              <p:sp>
                <p:nvSpPr>
                  <p:cNvPr id="3704" name="Line 826"/>
                  <p:cNvSpPr>
                    <a:spLocks noChangeShapeType="1"/>
                  </p:cNvSpPr>
                  <p:nvPr/>
                </p:nvSpPr>
                <p:spPr bwMode="auto">
                  <a:xfrm>
                    <a:off x="2778" y="15547"/>
                    <a:ext cx="1" cy="179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705" name="Rectangle 827"/>
                  <p:cNvSpPr>
                    <a:spLocks noChangeArrowheads="1"/>
                  </p:cNvSpPr>
                  <p:nvPr/>
                </p:nvSpPr>
                <p:spPr bwMode="auto">
                  <a:xfrm>
                    <a:off x="1852" y="15481"/>
                    <a:ext cx="919" cy="11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706" name="Group 828"/>
                  <p:cNvGrpSpPr>
                    <a:grpSpLocks/>
                  </p:cNvGrpSpPr>
                  <p:nvPr/>
                </p:nvGrpSpPr>
                <p:grpSpPr bwMode="auto">
                  <a:xfrm>
                    <a:off x="1885" y="15474"/>
                    <a:ext cx="196" cy="164"/>
                    <a:chOff x="1885" y="15474"/>
                    <a:chExt cx="196" cy="164"/>
                  </a:xfrm>
                </p:grpSpPr>
                <p:sp>
                  <p:nvSpPr>
                    <p:cNvPr id="3708" name="Rectangle 8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5" y="15477"/>
                      <a:ext cx="196" cy="1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grpSp>
                  <p:nvGrpSpPr>
                    <p:cNvPr id="3709" name="Group 8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4" y="15474"/>
                      <a:ext cx="140" cy="164"/>
                      <a:chOff x="1914" y="15474"/>
                      <a:chExt cx="140" cy="164"/>
                    </a:xfrm>
                  </p:grpSpPr>
                  <p:sp>
                    <p:nvSpPr>
                      <p:cNvPr id="3710" name="Line 8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14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11" name="Line 8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8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12" name="Line 8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38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13" name="Line 8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3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707" name="Freeform 835"/>
                  <p:cNvSpPr>
                    <a:spLocks/>
                  </p:cNvSpPr>
                  <p:nvPr/>
                </p:nvSpPr>
                <p:spPr bwMode="auto">
                  <a:xfrm>
                    <a:off x="2280" y="15442"/>
                    <a:ext cx="249" cy="32"/>
                  </a:xfrm>
                  <a:custGeom>
                    <a:avLst/>
                    <a:gdLst>
                      <a:gd name="T0" fmla="*/ 0 w 496"/>
                      <a:gd name="T1" fmla="*/ 0 h 64"/>
                      <a:gd name="T2" fmla="*/ 249 w 496"/>
                      <a:gd name="T3" fmla="*/ 0 h 64"/>
                      <a:gd name="T4" fmla="*/ 249 w 496"/>
                      <a:gd name="T5" fmla="*/ 17 h 64"/>
                      <a:gd name="T6" fmla="*/ 187 w 496"/>
                      <a:gd name="T7" fmla="*/ 17 h 64"/>
                      <a:gd name="T8" fmla="*/ 187 w 496"/>
                      <a:gd name="T9" fmla="*/ 32 h 64"/>
                      <a:gd name="T10" fmla="*/ 63 w 496"/>
                      <a:gd name="T11" fmla="*/ 32 h 64"/>
                      <a:gd name="T12" fmla="*/ 63 w 496"/>
                      <a:gd name="T13" fmla="*/ 17 h 64"/>
                      <a:gd name="T14" fmla="*/ 0 w 496"/>
                      <a:gd name="T15" fmla="*/ 19 h 64"/>
                      <a:gd name="T16" fmla="*/ 0 w 496"/>
                      <a:gd name="T17" fmla="*/ 0 h 6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96" h="64">
                        <a:moveTo>
                          <a:pt x="0" y="0"/>
                        </a:moveTo>
                        <a:lnTo>
                          <a:pt x="496" y="0"/>
                        </a:lnTo>
                        <a:lnTo>
                          <a:pt x="496" y="33"/>
                        </a:lnTo>
                        <a:lnTo>
                          <a:pt x="373" y="33"/>
                        </a:lnTo>
                        <a:lnTo>
                          <a:pt x="373" y="64"/>
                        </a:lnTo>
                        <a:lnTo>
                          <a:pt x="125" y="64"/>
                        </a:lnTo>
                        <a:lnTo>
                          <a:pt x="125" y="33"/>
                        </a:lnTo>
                        <a:lnTo>
                          <a:pt x="0" y="3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91" name="Group 836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1245" cy="315"/>
                  <a:chOff x="1473" y="15473"/>
                  <a:chExt cx="1245" cy="315"/>
                </a:xfrm>
              </p:grpSpPr>
              <p:grpSp>
                <p:nvGrpSpPr>
                  <p:cNvPr id="3692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2094" y="15473"/>
                    <a:ext cx="313" cy="314"/>
                    <a:chOff x="2094" y="15473"/>
                    <a:chExt cx="313" cy="314"/>
                  </a:xfrm>
                </p:grpSpPr>
                <p:sp>
                  <p:nvSpPr>
                    <p:cNvPr id="3701" name="Oval 8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4" y="15473"/>
                      <a:ext cx="313" cy="31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702" name="Oval 8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0" y="15519"/>
                      <a:ext cx="221" cy="22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703" name="Oval 8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3" y="15581"/>
                      <a:ext cx="95" cy="9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693" name="Group 841"/>
                  <p:cNvGrpSpPr>
                    <a:grpSpLocks/>
                  </p:cNvGrpSpPr>
                  <p:nvPr/>
                </p:nvGrpSpPr>
                <p:grpSpPr bwMode="auto">
                  <a:xfrm>
                    <a:off x="2404" y="15473"/>
                    <a:ext cx="314" cy="314"/>
                    <a:chOff x="2404" y="15473"/>
                    <a:chExt cx="314" cy="314"/>
                  </a:xfrm>
                </p:grpSpPr>
                <p:sp>
                  <p:nvSpPr>
                    <p:cNvPr id="3698" name="Oval 8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4" y="15473"/>
                      <a:ext cx="314" cy="31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699" name="Oval 8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1" y="15519"/>
                      <a:ext cx="220" cy="22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700" name="Oval 8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2" y="15581"/>
                      <a:ext cx="97" cy="9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694" name="Group 845"/>
                  <p:cNvGrpSpPr>
                    <a:grpSpLocks/>
                  </p:cNvGrpSpPr>
                  <p:nvPr/>
                </p:nvGrpSpPr>
                <p:grpSpPr bwMode="auto">
                  <a:xfrm>
                    <a:off x="1473" y="15473"/>
                    <a:ext cx="313" cy="315"/>
                    <a:chOff x="1473" y="15473"/>
                    <a:chExt cx="313" cy="315"/>
                  </a:xfrm>
                </p:grpSpPr>
                <p:sp>
                  <p:nvSpPr>
                    <p:cNvPr id="3695" name="Oval 8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3" y="15473"/>
                      <a:ext cx="313" cy="31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696" name="Oval 8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9" y="15519"/>
                      <a:ext cx="221" cy="22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697" name="Oval 8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0" y="15581"/>
                      <a:ext cx="97" cy="9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</p:grpSp>
          </p:grpSp>
        </p:grpSp>
        <p:grpSp>
          <p:nvGrpSpPr>
            <p:cNvPr id="3770" name="Group 763"/>
            <p:cNvGrpSpPr>
              <a:grpSpLocks/>
            </p:cNvGrpSpPr>
            <p:nvPr/>
          </p:nvGrpSpPr>
          <p:grpSpPr bwMode="auto">
            <a:xfrm>
              <a:off x="2601803" y="4370047"/>
              <a:ext cx="288925" cy="95250"/>
              <a:chOff x="158" y="1162"/>
              <a:chExt cx="235" cy="84"/>
            </a:xfrm>
          </p:grpSpPr>
          <p:grpSp>
            <p:nvGrpSpPr>
              <p:cNvPr id="3771" name="Group 764"/>
              <p:cNvGrpSpPr>
                <a:grpSpLocks/>
              </p:cNvGrpSpPr>
              <p:nvPr/>
            </p:nvGrpSpPr>
            <p:grpSpPr bwMode="auto">
              <a:xfrm flipH="1">
                <a:off x="158" y="1162"/>
                <a:ext cx="181" cy="84"/>
                <a:chOff x="2160" y="14589"/>
                <a:chExt cx="3068" cy="1198"/>
              </a:xfrm>
            </p:grpSpPr>
            <p:grpSp>
              <p:nvGrpSpPr>
                <p:cNvPr id="3827" name="Group 765"/>
                <p:cNvGrpSpPr>
                  <a:grpSpLocks/>
                </p:cNvGrpSpPr>
                <p:nvPr/>
              </p:nvGrpSpPr>
              <p:grpSpPr bwMode="auto">
                <a:xfrm>
                  <a:off x="2160" y="14589"/>
                  <a:ext cx="3068" cy="850"/>
                  <a:chOff x="2160" y="14589"/>
                  <a:chExt cx="3068" cy="850"/>
                </a:xfrm>
              </p:grpSpPr>
              <p:sp>
                <p:nvSpPr>
                  <p:cNvPr id="3854" name="Rectangle 76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4589"/>
                    <a:ext cx="3068" cy="850"/>
                  </a:xfrm>
                  <a:prstGeom prst="rect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855" name="Rectangle 76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4619"/>
                    <a:ext cx="3068" cy="790"/>
                  </a:xfrm>
                  <a:prstGeom prst="rect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828" name="Group 768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45"/>
                  <a:chOff x="3012" y="15442"/>
                  <a:chExt cx="2049" cy="345"/>
                </a:xfrm>
              </p:grpSpPr>
              <p:grpSp>
                <p:nvGrpSpPr>
                  <p:cNvPr id="3829" name="Group 769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049" cy="304"/>
                    <a:chOff x="3012" y="15442"/>
                    <a:chExt cx="2049" cy="304"/>
                  </a:xfrm>
                </p:grpSpPr>
                <p:grpSp>
                  <p:nvGrpSpPr>
                    <p:cNvPr id="3838" name="Group 7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42"/>
                      <a:ext cx="248" cy="232"/>
                      <a:chOff x="3012" y="15442"/>
                      <a:chExt cx="248" cy="232"/>
                    </a:xfrm>
                  </p:grpSpPr>
                  <p:sp>
                    <p:nvSpPr>
                      <p:cNvPr id="3851" name="Freeform 7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442"/>
                        <a:ext cx="248" cy="33"/>
                      </a:xfrm>
                      <a:custGeom>
                        <a:avLst/>
                        <a:gdLst>
                          <a:gd name="T0" fmla="*/ 0 w 495"/>
                          <a:gd name="T1" fmla="*/ 2 h 66"/>
                          <a:gd name="T2" fmla="*/ 248 w 495"/>
                          <a:gd name="T3" fmla="*/ 0 h 66"/>
                          <a:gd name="T4" fmla="*/ 216 w 495"/>
                          <a:gd name="T5" fmla="*/ 32 h 66"/>
                          <a:gd name="T6" fmla="*/ 30 w 495"/>
                          <a:gd name="T7" fmla="*/ 33 h 66"/>
                          <a:gd name="T8" fmla="*/ 0 w 495"/>
                          <a:gd name="T9" fmla="*/ 2 h 6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95" h="66">
                            <a:moveTo>
                              <a:pt x="0" y="4"/>
                            </a:moveTo>
                            <a:lnTo>
                              <a:pt x="495" y="0"/>
                            </a:lnTo>
                            <a:lnTo>
                              <a:pt x="432" y="64"/>
                            </a:lnTo>
                            <a:lnTo>
                              <a:pt x="60" y="66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52" name="Freeform 7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5" y="15475"/>
                        <a:ext cx="123" cy="15"/>
                      </a:xfrm>
                      <a:custGeom>
                        <a:avLst/>
                        <a:gdLst>
                          <a:gd name="T0" fmla="*/ 0 w 247"/>
                          <a:gd name="T1" fmla="*/ 1 h 31"/>
                          <a:gd name="T2" fmla="*/ 123 w 247"/>
                          <a:gd name="T3" fmla="*/ 0 h 31"/>
                          <a:gd name="T4" fmla="*/ 108 w 247"/>
                          <a:gd name="T5" fmla="*/ 14 h 31"/>
                          <a:gd name="T6" fmla="*/ 14 w 247"/>
                          <a:gd name="T7" fmla="*/ 15 h 31"/>
                          <a:gd name="T8" fmla="*/ 0 w 247"/>
                          <a:gd name="T9" fmla="*/ 1 h 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47" h="31">
                            <a:moveTo>
                              <a:pt x="0" y="2"/>
                            </a:moveTo>
                            <a:lnTo>
                              <a:pt x="247" y="0"/>
                            </a:lnTo>
                            <a:lnTo>
                              <a:pt x="216" y="29"/>
                            </a:lnTo>
                            <a:lnTo>
                              <a:pt x="29" y="31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53" name="Rectangle 7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3" y="15493"/>
                        <a:ext cx="24" cy="1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>
                        <a:lvl1pPr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endParaRPr lang="de-DE" altLang="de-DE"/>
                      </a:p>
                    </p:txBody>
                  </p:sp>
                </p:grpSp>
                <p:grpSp>
                  <p:nvGrpSpPr>
                    <p:cNvPr id="3839" name="Group 7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53" y="15442"/>
                      <a:ext cx="390" cy="304"/>
                      <a:chOff x="4253" y="15442"/>
                      <a:chExt cx="390" cy="304"/>
                    </a:xfrm>
                  </p:grpSpPr>
                  <p:sp>
                    <p:nvSpPr>
                      <p:cNvPr id="3846" name="Freeform 7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3" y="15445"/>
                        <a:ext cx="389" cy="61"/>
                      </a:xfrm>
                      <a:custGeom>
                        <a:avLst/>
                        <a:gdLst>
                          <a:gd name="T0" fmla="*/ 0 w 778"/>
                          <a:gd name="T1" fmla="*/ 0 h 122"/>
                          <a:gd name="T2" fmla="*/ 389 w 778"/>
                          <a:gd name="T3" fmla="*/ 0 h 122"/>
                          <a:gd name="T4" fmla="*/ 389 w 778"/>
                          <a:gd name="T5" fmla="*/ 61 h 122"/>
                          <a:gd name="T6" fmla="*/ 31 w 778"/>
                          <a:gd name="T7" fmla="*/ 61 h 122"/>
                          <a:gd name="T8" fmla="*/ 0 w 778"/>
                          <a:gd name="T9" fmla="*/ 0 h 1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778" h="122">
                            <a:moveTo>
                              <a:pt x="0" y="0"/>
                            </a:moveTo>
                            <a:lnTo>
                              <a:pt x="778" y="0"/>
                            </a:lnTo>
                            <a:lnTo>
                              <a:pt x="778" y="122"/>
                            </a:lnTo>
                            <a:lnTo>
                              <a:pt x="62" y="1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847" name="Group 7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83" y="15442"/>
                        <a:ext cx="329" cy="70"/>
                        <a:chOff x="4283" y="15442"/>
                        <a:chExt cx="329" cy="70"/>
                      </a:xfrm>
                    </p:grpSpPr>
                    <p:sp>
                      <p:nvSpPr>
                        <p:cNvPr id="3849" name="Freeform 7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83" y="15458"/>
                          <a:ext cx="296" cy="47"/>
                        </a:xfrm>
                        <a:custGeom>
                          <a:avLst/>
                          <a:gdLst>
                            <a:gd name="T0" fmla="*/ 0 w 591"/>
                            <a:gd name="T1" fmla="*/ 47 h 93"/>
                            <a:gd name="T2" fmla="*/ 47 w 591"/>
                            <a:gd name="T3" fmla="*/ 0 h 93"/>
                            <a:gd name="T4" fmla="*/ 296 w 591"/>
                            <a:gd name="T5" fmla="*/ 0 h 93"/>
                            <a:gd name="T6" fmla="*/ 296 w 591"/>
                            <a:gd name="T7" fmla="*/ 47 h 9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0" t="0" r="r" b="b"/>
                          <a:pathLst>
                            <a:path w="591" h="93">
                              <a:moveTo>
                                <a:pt x="0" y="93"/>
                              </a:moveTo>
                              <a:lnTo>
                                <a:pt x="94" y="0"/>
                              </a:lnTo>
                              <a:lnTo>
                                <a:pt x="591" y="0"/>
                              </a:lnTo>
                              <a:lnTo>
                                <a:pt x="591" y="93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444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850" name="Line 7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11" y="15442"/>
                          <a:ext cx="1" cy="70"/>
                        </a:xfrm>
                        <a:prstGeom prst="line">
                          <a:avLst/>
                        </a:prstGeom>
                        <a:noFill/>
                        <a:ln w="444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848" name="Line 7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42" y="15505"/>
                        <a:ext cx="1" cy="24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40" name="Group 7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73" y="15442"/>
                      <a:ext cx="388" cy="304"/>
                      <a:chOff x="4673" y="15442"/>
                      <a:chExt cx="388" cy="304"/>
                    </a:xfrm>
                  </p:grpSpPr>
                  <p:sp>
                    <p:nvSpPr>
                      <p:cNvPr id="3841" name="Freeform 7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73" y="15445"/>
                        <a:ext cx="387" cy="61"/>
                      </a:xfrm>
                      <a:custGeom>
                        <a:avLst/>
                        <a:gdLst>
                          <a:gd name="T0" fmla="*/ 0 w 774"/>
                          <a:gd name="T1" fmla="*/ 0 h 122"/>
                          <a:gd name="T2" fmla="*/ 387 w 774"/>
                          <a:gd name="T3" fmla="*/ 0 h 122"/>
                          <a:gd name="T4" fmla="*/ 387 w 774"/>
                          <a:gd name="T5" fmla="*/ 61 h 122"/>
                          <a:gd name="T6" fmla="*/ 30 w 774"/>
                          <a:gd name="T7" fmla="*/ 61 h 122"/>
                          <a:gd name="T8" fmla="*/ 0 w 774"/>
                          <a:gd name="T9" fmla="*/ 0 h 1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774" h="122">
                            <a:moveTo>
                              <a:pt x="0" y="0"/>
                            </a:moveTo>
                            <a:lnTo>
                              <a:pt x="774" y="0"/>
                            </a:lnTo>
                            <a:lnTo>
                              <a:pt x="774" y="122"/>
                            </a:lnTo>
                            <a:lnTo>
                              <a:pt x="59" y="1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842" name="Group 7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3" y="15442"/>
                        <a:ext cx="327" cy="70"/>
                        <a:chOff x="4703" y="15442"/>
                        <a:chExt cx="327" cy="70"/>
                      </a:xfrm>
                    </p:grpSpPr>
                    <p:sp>
                      <p:nvSpPr>
                        <p:cNvPr id="3844" name="Freeform 7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3" y="15458"/>
                          <a:ext cx="296" cy="47"/>
                        </a:xfrm>
                        <a:custGeom>
                          <a:avLst/>
                          <a:gdLst>
                            <a:gd name="T0" fmla="*/ 0 w 592"/>
                            <a:gd name="T1" fmla="*/ 47 h 93"/>
                            <a:gd name="T2" fmla="*/ 49 w 592"/>
                            <a:gd name="T3" fmla="*/ 0 h 93"/>
                            <a:gd name="T4" fmla="*/ 296 w 592"/>
                            <a:gd name="T5" fmla="*/ 0 h 93"/>
                            <a:gd name="T6" fmla="*/ 296 w 592"/>
                            <a:gd name="T7" fmla="*/ 47 h 9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0" t="0" r="r" b="b"/>
                          <a:pathLst>
                            <a:path w="592" h="93">
                              <a:moveTo>
                                <a:pt x="0" y="93"/>
                              </a:moveTo>
                              <a:lnTo>
                                <a:pt x="97" y="0"/>
                              </a:lnTo>
                              <a:lnTo>
                                <a:pt x="592" y="0"/>
                              </a:lnTo>
                              <a:lnTo>
                                <a:pt x="592" y="93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444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845" name="Line 7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029" y="15442"/>
                          <a:ext cx="1" cy="70"/>
                        </a:xfrm>
                        <a:prstGeom prst="line">
                          <a:avLst/>
                        </a:prstGeom>
                        <a:noFill/>
                        <a:ln w="444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843" name="Line 7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60" y="15505"/>
                        <a:ext cx="1" cy="24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30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4299" y="15473"/>
                    <a:ext cx="314" cy="314"/>
                    <a:chOff x="4299" y="15473"/>
                    <a:chExt cx="314" cy="314"/>
                  </a:xfrm>
                </p:grpSpPr>
                <p:sp>
                  <p:nvSpPr>
                    <p:cNvPr id="3835" name="Oval 7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9" y="15473"/>
                      <a:ext cx="314" cy="31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836" name="Oval 7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4" y="15519"/>
                      <a:ext cx="222" cy="22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837" name="Oval 7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8" y="15581"/>
                      <a:ext cx="95" cy="9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831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4719" y="15473"/>
                    <a:ext cx="312" cy="314"/>
                    <a:chOff x="4719" y="15473"/>
                    <a:chExt cx="312" cy="314"/>
                  </a:xfrm>
                </p:grpSpPr>
                <p:sp>
                  <p:nvSpPr>
                    <p:cNvPr id="3832" name="Oval 7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9" y="15473"/>
                      <a:ext cx="312" cy="31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833" name="Oval 7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5" y="15519"/>
                      <a:ext cx="220" cy="22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834" name="Oval 7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7" y="15581"/>
                      <a:ext cx="96" cy="9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</p:grpSp>
          </p:grpSp>
          <p:grpSp>
            <p:nvGrpSpPr>
              <p:cNvPr id="3772" name="Group 794"/>
              <p:cNvGrpSpPr>
                <a:grpSpLocks/>
              </p:cNvGrpSpPr>
              <p:nvPr/>
            </p:nvGrpSpPr>
            <p:grpSpPr bwMode="auto">
              <a:xfrm flipH="1">
                <a:off x="302" y="1184"/>
                <a:ext cx="91" cy="62"/>
                <a:chOff x="1244" y="14897"/>
                <a:chExt cx="1535" cy="891"/>
              </a:xfrm>
            </p:grpSpPr>
            <p:grpSp>
              <p:nvGrpSpPr>
                <p:cNvPr id="3773" name="Group 795"/>
                <p:cNvGrpSpPr>
                  <a:grpSpLocks/>
                </p:cNvGrpSpPr>
                <p:nvPr/>
              </p:nvGrpSpPr>
              <p:grpSpPr bwMode="auto">
                <a:xfrm>
                  <a:off x="1244" y="14897"/>
                  <a:ext cx="630" cy="701"/>
                  <a:chOff x="1244" y="14897"/>
                  <a:chExt cx="630" cy="701"/>
                </a:xfrm>
              </p:grpSpPr>
              <p:sp>
                <p:nvSpPr>
                  <p:cNvPr id="3805" name="Rectangle 796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15228"/>
                    <a:ext cx="26" cy="86"/>
                  </a:xfrm>
                  <a:prstGeom prst="rect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806" name="Freeform 797"/>
                  <p:cNvSpPr>
                    <a:spLocks/>
                  </p:cNvSpPr>
                  <p:nvPr/>
                </p:nvSpPr>
                <p:spPr bwMode="auto">
                  <a:xfrm>
                    <a:off x="1256" y="14897"/>
                    <a:ext cx="589" cy="545"/>
                  </a:xfrm>
                  <a:custGeom>
                    <a:avLst/>
                    <a:gdLst>
                      <a:gd name="T0" fmla="*/ 124 w 1179"/>
                      <a:gd name="T1" fmla="*/ 16 h 1091"/>
                      <a:gd name="T2" fmla="*/ 156 w 1179"/>
                      <a:gd name="T3" fmla="*/ 0 h 1091"/>
                      <a:gd name="T4" fmla="*/ 543 w 1179"/>
                      <a:gd name="T5" fmla="*/ 0 h 1091"/>
                      <a:gd name="T6" fmla="*/ 575 w 1179"/>
                      <a:gd name="T7" fmla="*/ 15 h 1091"/>
                      <a:gd name="T8" fmla="*/ 575 w 1179"/>
                      <a:gd name="T9" fmla="*/ 205 h 1091"/>
                      <a:gd name="T10" fmla="*/ 589 w 1179"/>
                      <a:gd name="T11" fmla="*/ 249 h 1091"/>
                      <a:gd name="T12" fmla="*/ 589 w 1179"/>
                      <a:gd name="T13" fmla="*/ 545 h 1091"/>
                      <a:gd name="T14" fmla="*/ 0 w 1179"/>
                      <a:gd name="T15" fmla="*/ 545 h 1091"/>
                      <a:gd name="T16" fmla="*/ 0 w 1179"/>
                      <a:gd name="T17" fmla="*/ 281 h 1091"/>
                      <a:gd name="T18" fmla="*/ 46 w 1179"/>
                      <a:gd name="T19" fmla="*/ 249 h 1091"/>
                      <a:gd name="T20" fmla="*/ 110 w 1179"/>
                      <a:gd name="T21" fmla="*/ 63 h 1091"/>
                      <a:gd name="T22" fmla="*/ 124 w 1179"/>
                      <a:gd name="T23" fmla="*/ 63 h 1091"/>
                      <a:gd name="T24" fmla="*/ 61 w 1179"/>
                      <a:gd name="T25" fmla="*/ 249 h 1091"/>
                      <a:gd name="T26" fmla="*/ 171 w 1179"/>
                      <a:gd name="T27" fmla="*/ 249 h 1091"/>
                      <a:gd name="T28" fmla="*/ 124 w 1179"/>
                      <a:gd name="T29" fmla="*/ 63 h 1091"/>
                      <a:gd name="T30" fmla="*/ 139 w 1179"/>
                      <a:gd name="T31" fmla="*/ 63 h 1091"/>
                      <a:gd name="T32" fmla="*/ 186 w 1179"/>
                      <a:gd name="T33" fmla="*/ 249 h 1091"/>
                      <a:gd name="T34" fmla="*/ 387 w 1179"/>
                      <a:gd name="T35" fmla="*/ 249 h 1091"/>
                      <a:gd name="T36" fmla="*/ 325 w 1179"/>
                      <a:gd name="T37" fmla="*/ 63 h 1091"/>
                      <a:gd name="T38" fmla="*/ 357 w 1179"/>
                      <a:gd name="T39" fmla="*/ 63 h 1091"/>
                      <a:gd name="T40" fmla="*/ 419 w 1179"/>
                      <a:gd name="T41" fmla="*/ 249 h 1091"/>
                      <a:gd name="T42" fmla="*/ 575 w 1179"/>
                      <a:gd name="T43" fmla="*/ 249 h 1091"/>
                      <a:gd name="T44" fmla="*/ 512 w 1179"/>
                      <a:gd name="T45" fmla="*/ 63 h 1091"/>
                      <a:gd name="T46" fmla="*/ 357 w 1179"/>
                      <a:gd name="T47" fmla="*/ 63 h 1091"/>
                      <a:gd name="T48" fmla="*/ 325 w 1179"/>
                      <a:gd name="T49" fmla="*/ 63 h 1091"/>
                      <a:gd name="T50" fmla="*/ 139 w 1179"/>
                      <a:gd name="T51" fmla="*/ 63 h 1091"/>
                      <a:gd name="T52" fmla="*/ 124 w 1179"/>
                      <a:gd name="T53" fmla="*/ 63 h 1091"/>
                      <a:gd name="T54" fmla="*/ 110 w 1179"/>
                      <a:gd name="T55" fmla="*/ 63 h 1091"/>
                      <a:gd name="T56" fmla="*/ 124 w 1179"/>
                      <a:gd name="T57" fmla="*/ 31 h 1091"/>
                      <a:gd name="T58" fmla="*/ 124 w 1179"/>
                      <a:gd name="T59" fmla="*/ 16 h 1091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1179" h="1091">
                        <a:moveTo>
                          <a:pt x="249" y="33"/>
                        </a:moveTo>
                        <a:lnTo>
                          <a:pt x="312" y="0"/>
                        </a:lnTo>
                        <a:lnTo>
                          <a:pt x="1086" y="0"/>
                        </a:lnTo>
                        <a:lnTo>
                          <a:pt x="1150" y="30"/>
                        </a:lnTo>
                        <a:lnTo>
                          <a:pt x="1150" y="410"/>
                        </a:lnTo>
                        <a:lnTo>
                          <a:pt x="1179" y="499"/>
                        </a:lnTo>
                        <a:lnTo>
                          <a:pt x="1179" y="1091"/>
                        </a:lnTo>
                        <a:lnTo>
                          <a:pt x="0" y="1091"/>
                        </a:lnTo>
                        <a:lnTo>
                          <a:pt x="0" y="563"/>
                        </a:lnTo>
                        <a:lnTo>
                          <a:pt x="93" y="499"/>
                        </a:lnTo>
                        <a:lnTo>
                          <a:pt x="220" y="126"/>
                        </a:lnTo>
                        <a:lnTo>
                          <a:pt x="249" y="126"/>
                        </a:lnTo>
                        <a:lnTo>
                          <a:pt x="123" y="499"/>
                        </a:lnTo>
                        <a:lnTo>
                          <a:pt x="343" y="499"/>
                        </a:lnTo>
                        <a:lnTo>
                          <a:pt x="249" y="126"/>
                        </a:lnTo>
                        <a:lnTo>
                          <a:pt x="279" y="126"/>
                        </a:lnTo>
                        <a:lnTo>
                          <a:pt x="372" y="499"/>
                        </a:lnTo>
                        <a:lnTo>
                          <a:pt x="775" y="499"/>
                        </a:lnTo>
                        <a:lnTo>
                          <a:pt x="651" y="126"/>
                        </a:lnTo>
                        <a:lnTo>
                          <a:pt x="715" y="126"/>
                        </a:lnTo>
                        <a:lnTo>
                          <a:pt x="838" y="499"/>
                        </a:lnTo>
                        <a:lnTo>
                          <a:pt x="1150" y="499"/>
                        </a:lnTo>
                        <a:lnTo>
                          <a:pt x="1025" y="126"/>
                        </a:lnTo>
                        <a:lnTo>
                          <a:pt x="715" y="126"/>
                        </a:lnTo>
                        <a:lnTo>
                          <a:pt x="651" y="126"/>
                        </a:lnTo>
                        <a:lnTo>
                          <a:pt x="279" y="126"/>
                        </a:lnTo>
                        <a:lnTo>
                          <a:pt x="249" y="126"/>
                        </a:lnTo>
                        <a:lnTo>
                          <a:pt x="220" y="126"/>
                        </a:lnTo>
                        <a:lnTo>
                          <a:pt x="249" y="62"/>
                        </a:lnTo>
                        <a:lnTo>
                          <a:pt x="249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807" name="Line 798"/>
                  <p:cNvSpPr>
                    <a:spLocks noChangeShapeType="1"/>
                  </p:cNvSpPr>
                  <p:nvPr/>
                </p:nvSpPr>
                <p:spPr bwMode="auto">
                  <a:xfrm>
                    <a:off x="1427" y="15146"/>
                    <a:ext cx="1" cy="289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808" name="Freeform 799"/>
                  <p:cNvSpPr>
                    <a:spLocks/>
                  </p:cNvSpPr>
                  <p:nvPr/>
                </p:nvSpPr>
                <p:spPr bwMode="auto">
                  <a:xfrm>
                    <a:off x="1586" y="14928"/>
                    <a:ext cx="73" cy="437"/>
                  </a:xfrm>
                  <a:custGeom>
                    <a:avLst/>
                    <a:gdLst>
                      <a:gd name="T0" fmla="*/ 0 w 147"/>
                      <a:gd name="T1" fmla="*/ 0 h 876"/>
                      <a:gd name="T2" fmla="*/ 73 w 147"/>
                      <a:gd name="T3" fmla="*/ 218 h 876"/>
                      <a:gd name="T4" fmla="*/ 73 w 147"/>
                      <a:gd name="T5" fmla="*/ 437 h 87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47" h="876">
                        <a:moveTo>
                          <a:pt x="0" y="0"/>
                        </a:moveTo>
                        <a:lnTo>
                          <a:pt x="147" y="437"/>
                        </a:lnTo>
                        <a:lnTo>
                          <a:pt x="147" y="876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3809" name="Group 800"/>
                  <p:cNvGrpSpPr>
                    <a:grpSpLocks/>
                  </p:cNvGrpSpPr>
                  <p:nvPr/>
                </p:nvGrpSpPr>
                <p:grpSpPr bwMode="auto">
                  <a:xfrm>
                    <a:off x="1244" y="15445"/>
                    <a:ext cx="598" cy="153"/>
                    <a:chOff x="1244" y="15445"/>
                    <a:chExt cx="598" cy="153"/>
                  </a:xfrm>
                </p:grpSpPr>
                <p:sp>
                  <p:nvSpPr>
                    <p:cNvPr id="3823" name="Rectangle 8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4" y="15445"/>
                      <a:ext cx="598" cy="15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grpSp>
                  <p:nvGrpSpPr>
                    <p:cNvPr id="3824" name="Group 8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1" y="15458"/>
                      <a:ext cx="178" cy="17"/>
                      <a:chOff x="1271" y="15458"/>
                      <a:chExt cx="178" cy="17"/>
                    </a:xfrm>
                  </p:grpSpPr>
                  <p:sp>
                    <p:nvSpPr>
                      <p:cNvPr id="3825" name="Line 8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1" y="15458"/>
                        <a:ext cx="178" cy="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6" name="Line 80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87" y="15474"/>
                        <a:ext cx="162" cy="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10" name="Group 805"/>
                  <p:cNvGrpSpPr>
                    <a:grpSpLocks/>
                  </p:cNvGrpSpPr>
                  <p:nvPr/>
                </p:nvGrpSpPr>
                <p:grpSpPr bwMode="auto">
                  <a:xfrm>
                    <a:off x="1256" y="15365"/>
                    <a:ext cx="582" cy="17"/>
                    <a:chOff x="1256" y="15365"/>
                    <a:chExt cx="582" cy="17"/>
                  </a:xfrm>
                </p:grpSpPr>
                <p:sp>
                  <p:nvSpPr>
                    <p:cNvPr id="3821" name="Line 8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6" y="15381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2" name="Line 8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6" y="15365"/>
                      <a:ext cx="58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11" name="Line 808"/>
                  <p:cNvSpPr>
                    <a:spLocks noChangeShapeType="1"/>
                  </p:cNvSpPr>
                  <p:nvPr/>
                </p:nvSpPr>
                <p:spPr bwMode="auto">
                  <a:xfrm>
                    <a:off x="1830" y="15146"/>
                    <a:ext cx="1" cy="303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3812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1441" y="15021"/>
                    <a:ext cx="73" cy="217"/>
                    <a:chOff x="1441" y="15021"/>
                    <a:chExt cx="73" cy="217"/>
                  </a:xfrm>
                </p:grpSpPr>
                <p:sp>
                  <p:nvSpPr>
                    <p:cNvPr id="3815" name="AutoShape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1" y="15021"/>
                      <a:ext cx="51" cy="160"/>
                    </a:xfrm>
                    <a:prstGeom prst="roundRect">
                      <a:avLst>
                        <a:gd name="adj" fmla="val 48412"/>
                      </a:avLst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816" name="AutoShape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6" y="15213"/>
                      <a:ext cx="25" cy="2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817" name="AutoShape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5" y="15201"/>
                      <a:ext cx="19" cy="1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grpSp>
                  <p:nvGrpSpPr>
                    <p:cNvPr id="3818" name="Group 8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58" y="15114"/>
                      <a:ext cx="54" cy="111"/>
                      <a:chOff x="1458" y="15114"/>
                      <a:chExt cx="54" cy="111"/>
                    </a:xfrm>
                  </p:grpSpPr>
                  <p:sp>
                    <p:nvSpPr>
                      <p:cNvPr id="3819" name="Freeform 8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58" y="15114"/>
                        <a:ext cx="1" cy="111"/>
                      </a:xfrm>
                      <a:custGeom>
                        <a:avLst/>
                        <a:gdLst>
                          <a:gd name="T0" fmla="*/ 0 w 1"/>
                          <a:gd name="T1" fmla="*/ 0 h 221"/>
                          <a:gd name="T2" fmla="*/ 0 w 1"/>
                          <a:gd name="T3" fmla="*/ 111 h 221"/>
                          <a:gd name="T4" fmla="*/ 0 w 1"/>
                          <a:gd name="T5" fmla="*/ 95 h 221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" h="221">
                            <a:moveTo>
                              <a:pt x="0" y="0"/>
                            </a:moveTo>
                            <a:lnTo>
                              <a:pt x="0" y="221"/>
                            </a:lnTo>
                            <a:lnTo>
                              <a:pt x="0" y="190"/>
                            </a:lnTo>
                          </a:path>
                        </a:pathLst>
                      </a:custGeom>
                      <a:noFill/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0" name="Line 8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58" y="15178"/>
                        <a:ext cx="54" cy="35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813" name="Freeform 816"/>
                  <p:cNvSpPr>
                    <a:spLocks/>
                  </p:cNvSpPr>
                  <p:nvPr/>
                </p:nvSpPr>
                <p:spPr bwMode="auto">
                  <a:xfrm>
                    <a:off x="1581" y="15162"/>
                    <a:ext cx="62" cy="19"/>
                  </a:xfrm>
                  <a:custGeom>
                    <a:avLst/>
                    <a:gdLst>
                      <a:gd name="T0" fmla="*/ 0 w 124"/>
                      <a:gd name="T1" fmla="*/ 0 h 37"/>
                      <a:gd name="T2" fmla="*/ 62 w 124"/>
                      <a:gd name="T3" fmla="*/ 0 h 37"/>
                      <a:gd name="T4" fmla="*/ 62 w 124"/>
                      <a:gd name="T5" fmla="*/ 8 h 37"/>
                      <a:gd name="T6" fmla="*/ 62 w 124"/>
                      <a:gd name="T7" fmla="*/ 19 h 37"/>
                      <a:gd name="T8" fmla="*/ 48 w 124"/>
                      <a:gd name="T9" fmla="*/ 19 h 37"/>
                      <a:gd name="T10" fmla="*/ 48 w 124"/>
                      <a:gd name="T11" fmla="*/ 8 h 37"/>
                      <a:gd name="T12" fmla="*/ 0 w 124"/>
                      <a:gd name="T13" fmla="*/ 8 h 37"/>
                      <a:gd name="T14" fmla="*/ 0 w 124"/>
                      <a:gd name="T15" fmla="*/ 0 h 3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24" h="37">
                        <a:moveTo>
                          <a:pt x="0" y="0"/>
                        </a:moveTo>
                        <a:lnTo>
                          <a:pt x="124" y="0"/>
                        </a:lnTo>
                        <a:lnTo>
                          <a:pt x="124" y="16"/>
                        </a:lnTo>
                        <a:lnTo>
                          <a:pt x="124" y="37"/>
                        </a:lnTo>
                        <a:lnTo>
                          <a:pt x="95" y="37"/>
                        </a:lnTo>
                        <a:lnTo>
                          <a:pt x="95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814" name="Freeform 817"/>
                  <p:cNvSpPr>
                    <a:spLocks/>
                  </p:cNvSpPr>
                  <p:nvPr/>
                </p:nvSpPr>
                <p:spPr bwMode="auto">
                  <a:xfrm>
                    <a:off x="1382" y="14911"/>
                    <a:ext cx="448" cy="14"/>
                  </a:xfrm>
                  <a:custGeom>
                    <a:avLst/>
                    <a:gdLst>
                      <a:gd name="T0" fmla="*/ 0 w 898"/>
                      <a:gd name="T1" fmla="*/ 0 h 27"/>
                      <a:gd name="T2" fmla="*/ 448 w 898"/>
                      <a:gd name="T3" fmla="*/ 0 h 27"/>
                      <a:gd name="T4" fmla="*/ 448 w 898"/>
                      <a:gd name="T5" fmla="*/ 14 h 27"/>
                      <a:gd name="T6" fmla="*/ 1 w 898"/>
                      <a:gd name="T7" fmla="*/ 14 h 27"/>
                      <a:gd name="T8" fmla="*/ 0 w 898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98" h="27">
                        <a:moveTo>
                          <a:pt x="0" y="0"/>
                        </a:moveTo>
                        <a:lnTo>
                          <a:pt x="898" y="0"/>
                        </a:lnTo>
                        <a:lnTo>
                          <a:pt x="898" y="27"/>
                        </a:lnTo>
                        <a:lnTo>
                          <a:pt x="2" y="2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774" name="Group 818"/>
                <p:cNvGrpSpPr>
                  <a:grpSpLocks/>
                </p:cNvGrpSpPr>
                <p:nvPr/>
              </p:nvGrpSpPr>
              <p:grpSpPr bwMode="auto">
                <a:xfrm>
                  <a:off x="1377" y="15381"/>
                  <a:ext cx="498" cy="220"/>
                  <a:chOff x="1377" y="15381"/>
                  <a:chExt cx="498" cy="220"/>
                </a:xfrm>
              </p:grpSpPr>
              <p:sp>
                <p:nvSpPr>
                  <p:cNvPr id="3803" name="Freeform 819"/>
                  <p:cNvSpPr>
                    <a:spLocks/>
                  </p:cNvSpPr>
                  <p:nvPr/>
                </p:nvSpPr>
                <p:spPr bwMode="auto">
                  <a:xfrm>
                    <a:off x="1377" y="15381"/>
                    <a:ext cx="498" cy="219"/>
                  </a:xfrm>
                  <a:custGeom>
                    <a:avLst/>
                    <a:gdLst>
                      <a:gd name="T0" fmla="*/ 0 w 996"/>
                      <a:gd name="T1" fmla="*/ 219 h 438"/>
                      <a:gd name="T2" fmla="*/ 0 w 996"/>
                      <a:gd name="T3" fmla="*/ 196 h 438"/>
                      <a:gd name="T4" fmla="*/ 6 w 996"/>
                      <a:gd name="T5" fmla="*/ 172 h 438"/>
                      <a:gd name="T6" fmla="*/ 14 w 996"/>
                      <a:gd name="T7" fmla="*/ 144 h 438"/>
                      <a:gd name="T8" fmla="*/ 27 w 996"/>
                      <a:gd name="T9" fmla="*/ 120 h 438"/>
                      <a:gd name="T10" fmla="*/ 43 w 996"/>
                      <a:gd name="T11" fmla="*/ 96 h 438"/>
                      <a:gd name="T12" fmla="*/ 60 w 996"/>
                      <a:gd name="T13" fmla="*/ 77 h 438"/>
                      <a:gd name="T14" fmla="*/ 82 w 996"/>
                      <a:gd name="T15" fmla="*/ 57 h 438"/>
                      <a:gd name="T16" fmla="*/ 111 w 996"/>
                      <a:gd name="T17" fmla="*/ 37 h 438"/>
                      <a:gd name="T18" fmla="*/ 138 w 996"/>
                      <a:gd name="T19" fmla="*/ 24 h 438"/>
                      <a:gd name="T20" fmla="*/ 164 w 996"/>
                      <a:gd name="T21" fmla="*/ 14 h 438"/>
                      <a:gd name="T22" fmla="*/ 194 w 996"/>
                      <a:gd name="T23" fmla="*/ 6 h 438"/>
                      <a:gd name="T24" fmla="*/ 229 w 996"/>
                      <a:gd name="T25" fmla="*/ 0 h 438"/>
                      <a:gd name="T26" fmla="*/ 261 w 996"/>
                      <a:gd name="T27" fmla="*/ 0 h 438"/>
                      <a:gd name="T28" fmla="*/ 294 w 996"/>
                      <a:gd name="T29" fmla="*/ 4 h 438"/>
                      <a:gd name="T30" fmla="*/ 325 w 996"/>
                      <a:gd name="T31" fmla="*/ 11 h 438"/>
                      <a:gd name="T32" fmla="*/ 356 w 996"/>
                      <a:gd name="T33" fmla="*/ 22 h 438"/>
                      <a:gd name="T34" fmla="*/ 381 w 996"/>
                      <a:gd name="T35" fmla="*/ 35 h 438"/>
                      <a:gd name="T36" fmla="*/ 401 w 996"/>
                      <a:gd name="T37" fmla="*/ 48 h 438"/>
                      <a:gd name="T38" fmla="*/ 421 w 996"/>
                      <a:gd name="T39" fmla="*/ 63 h 438"/>
                      <a:gd name="T40" fmla="*/ 439 w 996"/>
                      <a:gd name="T41" fmla="*/ 81 h 438"/>
                      <a:gd name="T42" fmla="*/ 458 w 996"/>
                      <a:gd name="T43" fmla="*/ 104 h 438"/>
                      <a:gd name="T44" fmla="*/ 473 w 996"/>
                      <a:gd name="T45" fmla="*/ 125 h 438"/>
                      <a:gd name="T46" fmla="*/ 480 w 996"/>
                      <a:gd name="T47" fmla="*/ 142 h 438"/>
                      <a:gd name="T48" fmla="*/ 487 w 996"/>
                      <a:gd name="T49" fmla="*/ 157 h 438"/>
                      <a:gd name="T50" fmla="*/ 493 w 996"/>
                      <a:gd name="T51" fmla="*/ 176 h 438"/>
                      <a:gd name="T52" fmla="*/ 494 w 996"/>
                      <a:gd name="T53" fmla="*/ 194 h 438"/>
                      <a:gd name="T54" fmla="*/ 495 w 996"/>
                      <a:gd name="T55" fmla="*/ 211 h 438"/>
                      <a:gd name="T56" fmla="*/ 498 w 996"/>
                      <a:gd name="T57" fmla="*/ 219 h 438"/>
                      <a:gd name="T58" fmla="*/ 0 w 996"/>
                      <a:gd name="T59" fmla="*/ 219 h 43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996" h="438">
                        <a:moveTo>
                          <a:pt x="0" y="438"/>
                        </a:moveTo>
                        <a:lnTo>
                          <a:pt x="0" y="391"/>
                        </a:lnTo>
                        <a:lnTo>
                          <a:pt x="11" y="343"/>
                        </a:lnTo>
                        <a:lnTo>
                          <a:pt x="27" y="288"/>
                        </a:lnTo>
                        <a:lnTo>
                          <a:pt x="53" y="239"/>
                        </a:lnTo>
                        <a:lnTo>
                          <a:pt x="85" y="191"/>
                        </a:lnTo>
                        <a:lnTo>
                          <a:pt x="120" y="153"/>
                        </a:lnTo>
                        <a:lnTo>
                          <a:pt x="163" y="113"/>
                        </a:lnTo>
                        <a:lnTo>
                          <a:pt x="221" y="73"/>
                        </a:lnTo>
                        <a:lnTo>
                          <a:pt x="276" y="47"/>
                        </a:lnTo>
                        <a:lnTo>
                          <a:pt x="328" y="27"/>
                        </a:lnTo>
                        <a:lnTo>
                          <a:pt x="388" y="11"/>
                        </a:lnTo>
                        <a:lnTo>
                          <a:pt x="457" y="0"/>
                        </a:lnTo>
                        <a:lnTo>
                          <a:pt x="522" y="0"/>
                        </a:lnTo>
                        <a:lnTo>
                          <a:pt x="588" y="7"/>
                        </a:lnTo>
                        <a:lnTo>
                          <a:pt x="649" y="22"/>
                        </a:lnTo>
                        <a:lnTo>
                          <a:pt x="711" y="43"/>
                        </a:lnTo>
                        <a:lnTo>
                          <a:pt x="762" y="69"/>
                        </a:lnTo>
                        <a:lnTo>
                          <a:pt x="802" y="96"/>
                        </a:lnTo>
                        <a:lnTo>
                          <a:pt x="842" y="126"/>
                        </a:lnTo>
                        <a:lnTo>
                          <a:pt x="878" y="162"/>
                        </a:lnTo>
                        <a:lnTo>
                          <a:pt x="916" y="208"/>
                        </a:lnTo>
                        <a:lnTo>
                          <a:pt x="945" y="250"/>
                        </a:lnTo>
                        <a:lnTo>
                          <a:pt x="960" y="283"/>
                        </a:lnTo>
                        <a:lnTo>
                          <a:pt x="974" y="314"/>
                        </a:lnTo>
                        <a:lnTo>
                          <a:pt x="985" y="352"/>
                        </a:lnTo>
                        <a:lnTo>
                          <a:pt x="987" y="387"/>
                        </a:lnTo>
                        <a:lnTo>
                          <a:pt x="990" y="422"/>
                        </a:lnTo>
                        <a:lnTo>
                          <a:pt x="996" y="438"/>
                        </a:lnTo>
                        <a:lnTo>
                          <a:pt x="0" y="4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804" name="Freeform 820"/>
                  <p:cNvSpPr>
                    <a:spLocks/>
                  </p:cNvSpPr>
                  <p:nvPr/>
                </p:nvSpPr>
                <p:spPr bwMode="auto">
                  <a:xfrm>
                    <a:off x="1449" y="15443"/>
                    <a:ext cx="355" cy="158"/>
                  </a:xfrm>
                  <a:custGeom>
                    <a:avLst/>
                    <a:gdLst>
                      <a:gd name="T0" fmla="*/ 0 w 711"/>
                      <a:gd name="T1" fmla="*/ 158 h 316"/>
                      <a:gd name="T2" fmla="*/ 0 w 711"/>
                      <a:gd name="T3" fmla="*/ 141 h 316"/>
                      <a:gd name="T4" fmla="*/ 4 w 711"/>
                      <a:gd name="T5" fmla="*/ 124 h 316"/>
                      <a:gd name="T6" fmla="*/ 10 w 711"/>
                      <a:gd name="T7" fmla="*/ 104 h 316"/>
                      <a:gd name="T8" fmla="*/ 19 w 711"/>
                      <a:gd name="T9" fmla="*/ 86 h 316"/>
                      <a:gd name="T10" fmla="*/ 31 w 711"/>
                      <a:gd name="T11" fmla="*/ 68 h 316"/>
                      <a:gd name="T12" fmla="*/ 43 w 711"/>
                      <a:gd name="T13" fmla="*/ 56 h 316"/>
                      <a:gd name="T14" fmla="*/ 58 w 711"/>
                      <a:gd name="T15" fmla="*/ 41 h 316"/>
                      <a:gd name="T16" fmla="*/ 79 w 711"/>
                      <a:gd name="T17" fmla="*/ 27 h 316"/>
                      <a:gd name="T18" fmla="*/ 99 w 711"/>
                      <a:gd name="T19" fmla="*/ 17 h 316"/>
                      <a:gd name="T20" fmla="*/ 117 w 711"/>
                      <a:gd name="T21" fmla="*/ 10 h 316"/>
                      <a:gd name="T22" fmla="*/ 139 w 711"/>
                      <a:gd name="T23" fmla="*/ 4 h 316"/>
                      <a:gd name="T24" fmla="*/ 163 w 711"/>
                      <a:gd name="T25" fmla="*/ 0 h 316"/>
                      <a:gd name="T26" fmla="*/ 187 w 711"/>
                      <a:gd name="T27" fmla="*/ 0 h 316"/>
                      <a:gd name="T28" fmla="*/ 209 w 711"/>
                      <a:gd name="T29" fmla="*/ 3 h 316"/>
                      <a:gd name="T30" fmla="*/ 232 w 711"/>
                      <a:gd name="T31" fmla="*/ 8 h 316"/>
                      <a:gd name="T32" fmla="*/ 254 w 711"/>
                      <a:gd name="T33" fmla="*/ 16 h 316"/>
                      <a:gd name="T34" fmla="*/ 272 w 711"/>
                      <a:gd name="T35" fmla="*/ 25 h 316"/>
                      <a:gd name="T36" fmla="*/ 287 w 711"/>
                      <a:gd name="T37" fmla="*/ 35 h 316"/>
                      <a:gd name="T38" fmla="*/ 303 w 711"/>
                      <a:gd name="T39" fmla="*/ 47 h 316"/>
                      <a:gd name="T40" fmla="*/ 315 w 711"/>
                      <a:gd name="T41" fmla="*/ 59 h 316"/>
                      <a:gd name="T42" fmla="*/ 326 w 711"/>
                      <a:gd name="T43" fmla="*/ 73 h 316"/>
                      <a:gd name="T44" fmla="*/ 337 w 711"/>
                      <a:gd name="T45" fmla="*/ 91 h 316"/>
                      <a:gd name="T46" fmla="*/ 343 w 711"/>
                      <a:gd name="T47" fmla="*/ 103 h 316"/>
                      <a:gd name="T48" fmla="*/ 347 w 711"/>
                      <a:gd name="T49" fmla="*/ 113 h 316"/>
                      <a:gd name="T50" fmla="*/ 352 w 711"/>
                      <a:gd name="T51" fmla="*/ 127 h 316"/>
                      <a:gd name="T52" fmla="*/ 354 w 711"/>
                      <a:gd name="T53" fmla="*/ 140 h 316"/>
                      <a:gd name="T54" fmla="*/ 354 w 711"/>
                      <a:gd name="T55" fmla="*/ 153 h 316"/>
                      <a:gd name="T56" fmla="*/ 355 w 711"/>
                      <a:gd name="T57" fmla="*/ 158 h 316"/>
                      <a:gd name="T58" fmla="*/ 0 w 711"/>
                      <a:gd name="T59" fmla="*/ 158 h 31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711" h="316">
                        <a:moveTo>
                          <a:pt x="0" y="316"/>
                        </a:moveTo>
                        <a:lnTo>
                          <a:pt x="0" y="281"/>
                        </a:lnTo>
                        <a:lnTo>
                          <a:pt x="8" y="248"/>
                        </a:lnTo>
                        <a:lnTo>
                          <a:pt x="20" y="208"/>
                        </a:lnTo>
                        <a:lnTo>
                          <a:pt x="39" y="172"/>
                        </a:lnTo>
                        <a:lnTo>
                          <a:pt x="62" y="135"/>
                        </a:lnTo>
                        <a:lnTo>
                          <a:pt x="86" y="111"/>
                        </a:lnTo>
                        <a:lnTo>
                          <a:pt x="117" y="82"/>
                        </a:lnTo>
                        <a:lnTo>
                          <a:pt x="158" y="53"/>
                        </a:lnTo>
                        <a:lnTo>
                          <a:pt x="198" y="33"/>
                        </a:lnTo>
                        <a:lnTo>
                          <a:pt x="234" y="20"/>
                        </a:lnTo>
                        <a:lnTo>
                          <a:pt x="278" y="7"/>
                        </a:lnTo>
                        <a:lnTo>
                          <a:pt x="327" y="0"/>
                        </a:lnTo>
                        <a:lnTo>
                          <a:pt x="374" y="0"/>
                        </a:lnTo>
                        <a:lnTo>
                          <a:pt x="419" y="5"/>
                        </a:lnTo>
                        <a:lnTo>
                          <a:pt x="465" y="16"/>
                        </a:lnTo>
                        <a:lnTo>
                          <a:pt x="508" y="31"/>
                        </a:lnTo>
                        <a:lnTo>
                          <a:pt x="545" y="49"/>
                        </a:lnTo>
                        <a:lnTo>
                          <a:pt x="574" y="69"/>
                        </a:lnTo>
                        <a:lnTo>
                          <a:pt x="606" y="93"/>
                        </a:lnTo>
                        <a:lnTo>
                          <a:pt x="630" y="117"/>
                        </a:lnTo>
                        <a:lnTo>
                          <a:pt x="653" y="146"/>
                        </a:lnTo>
                        <a:lnTo>
                          <a:pt x="675" y="181"/>
                        </a:lnTo>
                        <a:lnTo>
                          <a:pt x="686" y="205"/>
                        </a:lnTo>
                        <a:lnTo>
                          <a:pt x="695" y="226"/>
                        </a:lnTo>
                        <a:lnTo>
                          <a:pt x="704" y="254"/>
                        </a:lnTo>
                        <a:lnTo>
                          <a:pt x="708" y="279"/>
                        </a:lnTo>
                        <a:lnTo>
                          <a:pt x="708" y="305"/>
                        </a:lnTo>
                        <a:lnTo>
                          <a:pt x="711" y="316"/>
                        </a:lnTo>
                        <a:lnTo>
                          <a:pt x="0" y="3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775" name="Group 821"/>
                <p:cNvGrpSpPr>
                  <a:grpSpLocks/>
                </p:cNvGrpSpPr>
                <p:nvPr/>
              </p:nvGrpSpPr>
              <p:grpSpPr bwMode="auto">
                <a:xfrm>
                  <a:off x="1877" y="15022"/>
                  <a:ext cx="281" cy="390"/>
                  <a:chOff x="1877" y="15022"/>
                  <a:chExt cx="281" cy="390"/>
                </a:xfrm>
              </p:grpSpPr>
              <p:sp>
                <p:nvSpPr>
                  <p:cNvPr id="3800" name="Freeform 822"/>
                  <p:cNvSpPr>
                    <a:spLocks/>
                  </p:cNvSpPr>
                  <p:nvPr/>
                </p:nvSpPr>
                <p:spPr bwMode="auto">
                  <a:xfrm>
                    <a:off x="1877" y="15099"/>
                    <a:ext cx="280" cy="265"/>
                  </a:xfrm>
                  <a:custGeom>
                    <a:avLst/>
                    <a:gdLst>
                      <a:gd name="T0" fmla="*/ 0 w 561"/>
                      <a:gd name="T1" fmla="*/ 141 h 530"/>
                      <a:gd name="T2" fmla="*/ 13 w 561"/>
                      <a:gd name="T3" fmla="*/ 156 h 530"/>
                      <a:gd name="T4" fmla="*/ 28 w 561"/>
                      <a:gd name="T5" fmla="*/ 176 h 530"/>
                      <a:gd name="T6" fmla="*/ 38 w 561"/>
                      <a:gd name="T7" fmla="*/ 187 h 530"/>
                      <a:gd name="T8" fmla="*/ 50 w 561"/>
                      <a:gd name="T9" fmla="*/ 201 h 530"/>
                      <a:gd name="T10" fmla="*/ 61 w 561"/>
                      <a:gd name="T11" fmla="*/ 214 h 530"/>
                      <a:gd name="T12" fmla="*/ 73 w 561"/>
                      <a:gd name="T13" fmla="*/ 226 h 530"/>
                      <a:gd name="T14" fmla="*/ 81 w 561"/>
                      <a:gd name="T15" fmla="*/ 237 h 530"/>
                      <a:gd name="T16" fmla="*/ 92 w 561"/>
                      <a:gd name="T17" fmla="*/ 246 h 530"/>
                      <a:gd name="T18" fmla="*/ 101 w 561"/>
                      <a:gd name="T19" fmla="*/ 253 h 530"/>
                      <a:gd name="T20" fmla="*/ 108 w 561"/>
                      <a:gd name="T21" fmla="*/ 260 h 530"/>
                      <a:gd name="T22" fmla="*/ 120 w 561"/>
                      <a:gd name="T23" fmla="*/ 262 h 530"/>
                      <a:gd name="T24" fmla="*/ 130 w 561"/>
                      <a:gd name="T25" fmla="*/ 265 h 530"/>
                      <a:gd name="T26" fmla="*/ 144 w 561"/>
                      <a:gd name="T27" fmla="*/ 262 h 530"/>
                      <a:gd name="T28" fmla="*/ 157 w 561"/>
                      <a:gd name="T29" fmla="*/ 260 h 530"/>
                      <a:gd name="T30" fmla="*/ 165 w 561"/>
                      <a:gd name="T31" fmla="*/ 254 h 530"/>
                      <a:gd name="T32" fmla="*/ 173 w 561"/>
                      <a:gd name="T33" fmla="*/ 251 h 530"/>
                      <a:gd name="T34" fmla="*/ 181 w 561"/>
                      <a:gd name="T35" fmla="*/ 243 h 530"/>
                      <a:gd name="T36" fmla="*/ 193 w 561"/>
                      <a:gd name="T37" fmla="*/ 230 h 530"/>
                      <a:gd name="T38" fmla="*/ 202 w 561"/>
                      <a:gd name="T39" fmla="*/ 218 h 530"/>
                      <a:gd name="T40" fmla="*/ 213 w 561"/>
                      <a:gd name="T41" fmla="*/ 204 h 530"/>
                      <a:gd name="T42" fmla="*/ 220 w 561"/>
                      <a:gd name="T43" fmla="*/ 188 h 530"/>
                      <a:gd name="T44" fmla="*/ 228 w 561"/>
                      <a:gd name="T45" fmla="*/ 174 h 530"/>
                      <a:gd name="T46" fmla="*/ 235 w 561"/>
                      <a:gd name="T47" fmla="*/ 156 h 530"/>
                      <a:gd name="T48" fmla="*/ 239 w 561"/>
                      <a:gd name="T49" fmla="*/ 136 h 530"/>
                      <a:gd name="T50" fmla="*/ 240 w 561"/>
                      <a:gd name="T51" fmla="*/ 116 h 530"/>
                      <a:gd name="T52" fmla="*/ 241 w 561"/>
                      <a:gd name="T53" fmla="*/ 98 h 530"/>
                      <a:gd name="T54" fmla="*/ 245 w 561"/>
                      <a:gd name="T55" fmla="*/ 80 h 530"/>
                      <a:gd name="T56" fmla="*/ 248 w 561"/>
                      <a:gd name="T57" fmla="*/ 65 h 530"/>
                      <a:gd name="T58" fmla="*/ 252 w 561"/>
                      <a:gd name="T59" fmla="*/ 56 h 530"/>
                      <a:gd name="T60" fmla="*/ 258 w 561"/>
                      <a:gd name="T61" fmla="*/ 46 h 530"/>
                      <a:gd name="T62" fmla="*/ 264 w 561"/>
                      <a:gd name="T63" fmla="*/ 28 h 530"/>
                      <a:gd name="T64" fmla="*/ 273 w 561"/>
                      <a:gd name="T65" fmla="*/ 11 h 530"/>
                      <a:gd name="T66" fmla="*/ 280 w 561"/>
                      <a:gd name="T67" fmla="*/ 0 h 53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561" h="530">
                        <a:moveTo>
                          <a:pt x="0" y="281"/>
                        </a:moveTo>
                        <a:lnTo>
                          <a:pt x="26" y="312"/>
                        </a:lnTo>
                        <a:lnTo>
                          <a:pt x="57" y="351"/>
                        </a:lnTo>
                        <a:lnTo>
                          <a:pt x="77" y="374"/>
                        </a:lnTo>
                        <a:lnTo>
                          <a:pt x="100" y="402"/>
                        </a:lnTo>
                        <a:lnTo>
                          <a:pt x="122" y="427"/>
                        </a:lnTo>
                        <a:lnTo>
                          <a:pt x="146" y="451"/>
                        </a:lnTo>
                        <a:lnTo>
                          <a:pt x="162" y="473"/>
                        </a:lnTo>
                        <a:lnTo>
                          <a:pt x="184" y="491"/>
                        </a:lnTo>
                        <a:lnTo>
                          <a:pt x="202" y="506"/>
                        </a:lnTo>
                        <a:lnTo>
                          <a:pt x="216" y="519"/>
                        </a:lnTo>
                        <a:lnTo>
                          <a:pt x="240" y="524"/>
                        </a:lnTo>
                        <a:lnTo>
                          <a:pt x="260" y="530"/>
                        </a:lnTo>
                        <a:lnTo>
                          <a:pt x="289" y="524"/>
                        </a:lnTo>
                        <a:lnTo>
                          <a:pt x="314" y="519"/>
                        </a:lnTo>
                        <a:lnTo>
                          <a:pt x="331" y="508"/>
                        </a:lnTo>
                        <a:lnTo>
                          <a:pt x="347" y="501"/>
                        </a:lnTo>
                        <a:lnTo>
                          <a:pt x="363" y="486"/>
                        </a:lnTo>
                        <a:lnTo>
                          <a:pt x="387" y="459"/>
                        </a:lnTo>
                        <a:lnTo>
                          <a:pt x="405" y="435"/>
                        </a:lnTo>
                        <a:lnTo>
                          <a:pt x="427" y="407"/>
                        </a:lnTo>
                        <a:lnTo>
                          <a:pt x="441" y="376"/>
                        </a:lnTo>
                        <a:lnTo>
                          <a:pt x="457" y="347"/>
                        </a:lnTo>
                        <a:lnTo>
                          <a:pt x="470" y="311"/>
                        </a:lnTo>
                        <a:lnTo>
                          <a:pt x="479" y="272"/>
                        </a:lnTo>
                        <a:lnTo>
                          <a:pt x="481" y="232"/>
                        </a:lnTo>
                        <a:lnTo>
                          <a:pt x="483" y="195"/>
                        </a:lnTo>
                        <a:lnTo>
                          <a:pt x="490" y="159"/>
                        </a:lnTo>
                        <a:lnTo>
                          <a:pt x="497" y="130"/>
                        </a:lnTo>
                        <a:lnTo>
                          <a:pt x="505" y="111"/>
                        </a:lnTo>
                        <a:lnTo>
                          <a:pt x="516" y="91"/>
                        </a:lnTo>
                        <a:lnTo>
                          <a:pt x="528" y="55"/>
                        </a:lnTo>
                        <a:lnTo>
                          <a:pt x="546" y="22"/>
                        </a:lnTo>
                        <a:lnTo>
                          <a:pt x="561" y="0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801" name="Freeform 823"/>
                  <p:cNvSpPr>
                    <a:spLocks/>
                  </p:cNvSpPr>
                  <p:nvPr/>
                </p:nvSpPr>
                <p:spPr bwMode="auto">
                  <a:xfrm>
                    <a:off x="1877" y="15022"/>
                    <a:ext cx="280" cy="390"/>
                  </a:xfrm>
                  <a:custGeom>
                    <a:avLst/>
                    <a:gdLst>
                      <a:gd name="T0" fmla="*/ 0 w 561"/>
                      <a:gd name="T1" fmla="*/ 265 h 780"/>
                      <a:gd name="T2" fmla="*/ 7 w 561"/>
                      <a:gd name="T3" fmla="*/ 270 h 780"/>
                      <a:gd name="T4" fmla="*/ 14 w 561"/>
                      <a:gd name="T5" fmla="*/ 277 h 780"/>
                      <a:gd name="T6" fmla="*/ 21 w 561"/>
                      <a:gd name="T7" fmla="*/ 286 h 780"/>
                      <a:gd name="T8" fmla="*/ 29 w 561"/>
                      <a:gd name="T9" fmla="*/ 295 h 780"/>
                      <a:gd name="T10" fmla="*/ 35 w 561"/>
                      <a:gd name="T11" fmla="*/ 304 h 780"/>
                      <a:gd name="T12" fmla="*/ 40 w 561"/>
                      <a:gd name="T13" fmla="*/ 314 h 780"/>
                      <a:gd name="T14" fmla="*/ 49 w 561"/>
                      <a:gd name="T15" fmla="*/ 331 h 780"/>
                      <a:gd name="T16" fmla="*/ 63 w 561"/>
                      <a:gd name="T17" fmla="*/ 350 h 780"/>
                      <a:gd name="T18" fmla="*/ 73 w 561"/>
                      <a:gd name="T19" fmla="*/ 360 h 780"/>
                      <a:gd name="T20" fmla="*/ 84 w 561"/>
                      <a:gd name="T21" fmla="*/ 368 h 780"/>
                      <a:gd name="T22" fmla="*/ 93 w 561"/>
                      <a:gd name="T23" fmla="*/ 374 h 780"/>
                      <a:gd name="T24" fmla="*/ 99 w 561"/>
                      <a:gd name="T25" fmla="*/ 377 h 780"/>
                      <a:gd name="T26" fmla="*/ 106 w 561"/>
                      <a:gd name="T27" fmla="*/ 380 h 780"/>
                      <a:gd name="T28" fmla="*/ 120 w 561"/>
                      <a:gd name="T29" fmla="*/ 385 h 780"/>
                      <a:gd name="T30" fmla="*/ 131 w 561"/>
                      <a:gd name="T31" fmla="*/ 388 h 780"/>
                      <a:gd name="T32" fmla="*/ 141 w 561"/>
                      <a:gd name="T33" fmla="*/ 390 h 780"/>
                      <a:gd name="T34" fmla="*/ 151 w 561"/>
                      <a:gd name="T35" fmla="*/ 388 h 780"/>
                      <a:gd name="T36" fmla="*/ 163 w 561"/>
                      <a:gd name="T37" fmla="*/ 386 h 780"/>
                      <a:gd name="T38" fmla="*/ 173 w 561"/>
                      <a:gd name="T39" fmla="*/ 382 h 780"/>
                      <a:gd name="T40" fmla="*/ 185 w 561"/>
                      <a:gd name="T41" fmla="*/ 377 h 780"/>
                      <a:gd name="T42" fmla="*/ 196 w 561"/>
                      <a:gd name="T43" fmla="*/ 372 h 780"/>
                      <a:gd name="T44" fmla="*/ 203 w 561"/>
                      <a:gd name="T45" fmla="*/ 365 h 780"/>
                      <a:gd name="T46" fmla="*/ 208 w 561"/>
                      <a:gd name="T47" fmla="*/ 361 h 780"/>
                      <a:gd name="T48" fmla="*/ 213 w 561"/>
                      <a:gd name="T49" fmla="*/ 355 h 780"/>
                      <a:gd name="T50" fmla="*/ 219 w 561"/>
                      <a:gd name="T51" fmla="*/ 348 h 780"/>
                      <a:gd name="T52" fmla="*/ 225 w 561"/>
                      <a:gd name="T53" fmla="*/ 340 h 780"/>
                      <a:gd name="T54" fmla="*/ 230 w 561"/>
                      <a:gd name="T55" fmla="*/ 329 h 780"/>
                      <a:gd name="T56" fmla="*/ 237 w 561"/>
                      <a:gd name="T57" fmla="*/ 316 h 780"/>
                      <a:gd name="T58" fmla="*/ 240 w 561"/>
                      <a:gd name="T59" fmla="*/ 303 h 780"/>
                      <a:gd name="T60" fmla="*/ 245 w 561"/>
                      <a:gd name="T61" fmla="*/ 289 h 780"/>
                      <a:gd name="T62" fmla="*/ 248 w 561"/>
                      <a:gd name="T63" fmla="*/ 276 h 780"/>
                      <a:gd name="T64" fmla="*/ 250 w 561"/>
                      <a:gd name="T65" fmla="*/ 260 h 780"/>
                      <a:gd name="T66" fmla="*/ 254 w 561"/>
                      <a:gd name="T67" fmla="*/ 245 h 780"/>
                      <a:gd name="T68" fmla="*/ 258 w 561"/>
                      <a:gd name="T69" fmla="*/ 231 h 780"/>
                      <a:gd name="T70" fmla="*/ 262 w 561"/>
                      <a:gd name="T71" fmla="*/ 218 h 780"/>
                      <a:gd name="T72" fmla="*/ 265 w 561"/>
                      <a:gd name="T73" fmla="*/ 205 h 780"/>
                      <a:gd name="T74" fmla="*/ 266 w 561"/>
                      <a:gd name="T75" fmla="*/ 192 h 780"/>
                      <a:gd name="T76" fmla="*/ 266 w 561"/>
                      <a:gd name="T77" fmla="*/ 177 h 780"/>
                      <a:gd name="T78" fmla="*/ 265 w 561"/>
                      <a:gd name="T79" fmla="*/ 156 h 780"/>
                      <a:gd name="T80" fmla="*/ 265 w 561"/>
                      <a:gd name="T81" fmla="*/ 78 h 780"/>
                      <a:gd name="T82" fmla="*/ 264 w 561"/>
                      <a:gd name="T83" fmla="*/ 41 h 780"/>
                      <a:gd name="T84" fmla="*/ 264 w 561"/>
                      <a:gd name="T85" fmla="*/ 31 h 780"/>
                      <a:gd name="T86" fmla="*/ 264 w 561"/>
                      <a:gd name="T87" fmla="*/ 23 h 780"/>
                      <a:gd name="T88" fmla="*/ 266 w 561"/>
                      <a:gd name="T89" fmla="*/ 13 h 780"/>
                      <a:gd name="T90" fmla="*/ 271 w 561"/>
                      <a:gd name="T91" fmla="*/ 6 h 780"/>
                      <a:gd name="T92" fmla="*/ 280 w 561"/>
                      <a:gd name="T93" fmla="*/ 0 h 78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561" h="780">
                        <a:moveTo>
                          <a:pt x="0" y="529"/>
                        </a:moveTo>
                        <a:lnTo>
                          <a:pt x="15" y="540"/>
                        </a:lnTo>
                        <a:lnTo>
                          <a:pt x="28" y="553"/>
                        </a:lnTo>
                        <a:lnTo>
                          <a:pt x="42" y="571"/>
                        </a:lnTo>
                        <a:lnTo>
                          <a:pt x="58" y="590"/>
                        </a:lnTo>
                        <a:lnTo>
                          <a:pt x="71" y="608"/>
                        </a:lnTo>
                        <a:lnTo>
                          <a:pt x="80" y="628"/>
                        </a:lnTo>
                        <a:lnTo>
                          <a:pt x="98" y="661"/>
                        </a:lnTo>
                        <a:lnTo>
                          <a:pt x="126" y="699"/>
                        </a:lnTo>
                        <a:lnTo>
                          <a:pt x="147" y="719"/>
                        </a:lnTo>
                        <a:lnTo>
                          <a:pt x="169" y="736"/>
                        </a:lnTo>
                        <a:lnTo>
                          <a:pt x="187" y="747"/>
                        </a:lnTo>
                        <a:lnTo>
                          <a:pt x="198" y="754"/>
                        </a:lnTo>
                        <a:lnTo>
                          <a:pt x="213" y="760"/>
                        </a:lnTo>
                        <a:lnTo>
                          <a:pt x="240" y="769"/>
                        </a:lnTo>
                        <a:lnTo>
                          <a:pt x="262" y="776"/>
                        </a:lnTo>
                        <a:lnTo>
                          <a:pt x="282" y="780"/>
                        </a:lnTo>
                        <a:lnTo>
                          <a:pt x="303" y="776"/>
                        </a:lnTo>
                        <a:lnTo>
                          <a:pt x="327" y="771"/>
                        </a:lnTo>
                        <a:lnTo>
                          <a:pt x="347" y="763"/>
                        </a:lnTo>
                        <a:lnTo>
                          <a:pt x="370" y="754"/>
                        </a:lnTo>
                        <a:lnTo>
                          <a:pt x="392" y="743"/>
                        </a:lnTo>
                        <a:lnTo>
                          <a:pt x="407" y="730"/>
                        </a:lnTo>
                        <a:lnTo>
                          <a:pt x="416" y="721"/>
                        </a:lnTo>
                        <a:lnTo>
                          <a:pt x="427" y="710"/>
                        </a:lnTo>
                        <a:lnTo>
                          <a:pt x="439" y="696"/>
                        </a:lnTo>
                        <a:lnTo>
                          <a:pt x="450" y="679"/>
                        </a:lnTo>
                        <a:lnTo>
                          <a:pt x="461" y="657"/>
                        </a:lnTo>
                        <a:lnTo>
                          <a:pt x="474" y="632"/>
                        </a:lnTo>
                        <a:lnTo>
                          <a:pt x="481" y="606"/>
                        </a:lnTo>
                        <a:lnTo>
                          <a:pt x="490" y="577"/>
                        </a:lnTo>
                        <a:lnTo>
                          <a:pt x="496" y="551"/>
                        </a:lnTo>
                        <a:lnTo>
                          <a:pt x="501" y="520"/>
                        </a:lnTo>
                        <a:lnTo>
                          <a:pt x="508" y="489"/>
                        </a:lnTo>
                        <a:lnTo>
                          <a:pt x="517" y="462"/>
                        </a:lnTo>
                        <a:lnTo>
                          <a:pt x="525" y="436"/>
                        </a:lnTo>
                        <a:lnTo>
                          <a:pt x="530" y="409"/>
                        </a:lnTo>
                        <a:lnTo>
                          <a:pt x="532" y="383"/>
                        </a:lnTo>
                        <a:lnTo>
                          <a:pt x="532" y="354"/>
                        </a:lnTo>
                        <a:lnTo>
                          <a:pt x="530" y="312"/>
                        </a:lnTo>
                        <a:lnTo>
                          <a:pt x="530" y="155"/>
                        </a:lnTo>
                        <a:lnTo>
                          <a:pt x="528" y="82"/>
                        </a:lnTo>
                        <a:lnTo>
                          <a:pt x="528" y="62"/>
                        </a:lnTo>
                        <a:lnTo>
                          <a:pt x="528" y="45"/>
                        </a:lnTo>
                        <a:lnTo>
                          <a:pt x="532" y="25"/>
                        </a:lnTo>
                        <a:lnTo>
                          <a:pt x="543" y="11"/>
                        </a:lnTo>
                        <a:lnTo>
                          <a:pt x="561" y="0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802" name="Arc 824"/>
                  <p:cNvSpPr>
                    <a:spLocks/>
                  </p:cNvSpPr>
                  <p:nvPr/>
                </p:nvSpPr>
                <p:spPr bwMode="auto">
                  <a:xfrm>
                    <a:off x="2110" y="15068"/>
                    <a:ext cx="48" cy="316"/>
                  </a:xfrm>
                  <a:custGeom>
                    <a:avLst/>
                    <a:gdLst>
                      <a:gd name="T0" fmla="*/ 47 w 21600"/>
                      <a:gd name="T1" fmla="*/ 316 h 43190"/>
                      <a:gd name="T2" fmla="*/ 47 w 21600"/>
                      <a:gd name="T3" fmla="*/ 0 h 43190"/>
                      <a:gd name="T4" fmla="*/ 48 w 21600"/>
                      <a:gd name="T5" fmla="*/ 158 h 4319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0" fill="none" extrusionOk="0">
                        <a:moveTo>
                          <a:pt x="21155" y="43190"/>
                        </a:moveTo>
                        <a:cubicBezTo>
                          <a:pt x="9402" y="42948"/>
                          <a:pt x="0" y="33351"/>
                          <a:pt x="0" y="21595"/>
                        </a:cubicBezTo>
                        <a:cubicBezTo>
                          <a:pt x="-1" y="9837"/>
                          <a:pt x="9403" y="240"/>
                          <a:pt x="21157" y="-1"/>
                        </a:cubicBezTo>
                      </a:path>
                      <a:path w="21600" h="43190" stroke="0" extrusionOk="0">
                        <a:moveTo>
                          <a:pt x="21155" y="43190"/>
                        </a:moveTo>
                        <a:cubicBezTo>
                          <a:pt x="9402" y="42948"/>
                          <a:pt x="0" y="33351"/>
                          <a:pt x="0" y="21595"/>
                        </a:cubicBezTo>
                        <a:cubicBezTo>
                          <a:pt x="-1" y="9837"/>
                          <a:pt x="9403" y="240"/>
                          <a:pt x="21157" y="-1"/>
                        </a:cubicBezTo>
                        <a:lnTo>
                          <a:pt x="21600" y="21595"/>
                        </a:lnTo>
                        <a:lnTo>
                          <a:pt x="21155" y="43190"/>
                        </a:lnTo>
                        <a:close/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776" name="Group 825"/>
                <p:cNvGrpSpPr>
                  <a:grpSpLocks/>
                </p:cNvGrpSpPr>
                <p:nvPr/>
              </p:nvGrpSpPr>
              <p:grpSpPr bwMode="auto">
                <a:xfrm>
                  <a:off x="1852" y="15442"/>
                  <a:ext cx="927" cy="284"/>
                  <a:chOff x="1852" y="15442"/>
                  <a:chExt cx="927" cy="284"/>
                </a:xfrm>
              </p:grpSpPr>
              <p:sp>
                <p:nvSpPr>
                  <p:cNvPr id="3790" name="Line 826"/>
                  <p:cNvSpPr>
                    <a:spLocks noChangeShapeType="1"/>
                  </p:cNvSpPr>
                  <p:nvPr/>
                </p:nvSpPr>
                <p:spPr bwMode="auto">
                  <a:xfrm>
                    <a:off x="2778" y="15547"/>
                    <a:ext cx="1" cy="179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791" name="Rectangle 827"/>
                  <p:cNvSpPr>
                    <a:spLocks noChangeArrowheads="1"/>
                  </p:cNvSpPr>
                  <p:nvPr/>
                </p:nvSpPr>
                <p:spPr bwMode="auto">
                  <a:xfrm>
                    <a:off x="1852" y="15481"/>
                    <a:ext cx="919" cy="11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792" name="Group 828"/>
                  <p:cNvGrpSpPr>
                    <a:grpSpLocks/>
                  </p:cNvGrpSpPr>
                  <p:nvPr/>
                </p:nvGrpSpPr>
                <p:grpSpPr bwMode="auto">
                  <a:xfrm>
                    <a:off x="1885" y="15474"/>
                    <a:ext cx="196" cy="164"/>
                    <a:chOff x="1885" y="15474"/>
                    <a:chExt cx="196" cy="164"/>
                  </a:xfrm>
                </p:grpSpPr>
                <p:sp>
                  <p:nvSpPr>
                    <p:cNvPr id="3794" name="Rectangle 8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5" y="15477"/>
                      <a:ext cx="196" cy="1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grpSp>
                  <p:nvGrpSpPr>
                    <p:cNvPr id="3795" name="Group 8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4" y="15474"/>
                      <a:ext cx="140" cy="164"/>
                      <a:chOff x="1914" y="15474"/>
                      <a:chExt cx="140" cy="164"/>
                    </a:xfrm>
                  </p:grpSpPr>
                  <p:sp>
                    <p:nvSpPr>
                      <p:cNvPr id="3796" name="Line 8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14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97" name="Line 8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8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98" name="Line 8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38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99" name="Line 8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3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793" name="Freeform 835"/>
                  <p:cNvSpPr>
                    <a:spLocks/>
                  </p:cNvSpPr>
                  <p:nvPr/>
                </p:nvSpPr>
                <p:spPr bwMode="auto">
                  <a:xfrm>
                    <a:off x="2280" y="15442"/>
                    <a:ext cx="249" cy="32"/>
                  </a:xfrm>
                  <a:custGeom>
                    <a:avLst/>
                    <a:gdLst>
                      <a:gd name="T0" fmla="*/ 0 w 496"/>
                      <a:gd name="T1" fmla="*/ 0 h 64"/>
                      <a:gd name="T2" fmla="*/ 249 w 496"/>
                      <a:gd name="T3" fmla="*/ 0 h 64"/>
                      <a:gd name="T4" fmla="*/ 249 w 496"/>
                      <a:gd name="T5" fmla="*/ 17 h 64"/>
                      <a:gd name="T6" fmla="*/ 187 w 496"/>
                      <a:gd name="T7" fmla="*/ 17 h 64"/>
                      <a:gd name="T8" fmla="*/ 187 w 496"/>
                      <a:gd name="T9" fmla="*/ 32 h 64"/>
                      <a:gd name="T10" fmla="*/ 63 w 496"/>
                      <a:gd name="T11" fmla="*/ 32 h 64"/>
                      <a:gd name="T12" fmla="*/ 63 w 496"/>
                      <a:gd name="T13" fmla="*/ 17 h 64"/>
                      <a:gd name="T14" fmla="*/ 0 w 496"/>
                      <a:gd name="T15" fmla="*/ 19 h 64"/>
                      <a:gd name="T16" fmla="*/ 0 w 496"/>
                      <a:gd name="T17" fmla="*/ 0 h 6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96" h="64">
                        <a:moveTo>
                          <a:pt x="0" y="0"/>
                        </a:moveTo>
                        <a:lnTo>
                          <a:pt x="496" y="0"/>
                        </a:lnTo>
                        <a:lnTo>
                          <a:pt x="496" y="33"/>
                        </a:lnTo>
                        <a:lnTo>
                          <a:pt x="373" y="33"/>
                        </a:lnTo>
                        <a:lnTo>
                          <a:pt x="373" y="64"/>
                        </a:lnTo>
                        <a:lnTo>
                          <a:pt x="125" y="64"/>
                        </a:lnTo>
                        <a:lnTo>
                          <a:pt x="125" y="33"/>
                        </a:lnTo>
                        <a:lnTo>
                          <a:pt x="0" y="3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777" name="Group 836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1245" cy="315"/>
                  <a:chOff x="1473" y="15473"/>
                  <a:chExt cx="1245" cy="315"/>
                </a:xfrm>
              </p:grpSpPr>
              <p:grpSp>
                <p:nvGrpSpPr>
                  <p:cNvPr id="3778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2094" y="15473"/>
                    <a:ext cx="313" cy="314"/>
                    <a:chOff x="2094" y="15473"/>
                    <a:chExt cx="313" cy="314"/>
                  </a:xfrm>
                </p:grpSpPr>
                <p:sp>
                  <p:nvSpPr>
                    <p:cNvPr id="3787" name="Oval 8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4" y="15473"/>
                      <a:ext cx="313" cy="31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788" name="Oval 8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0" y="15519"/>
                      <a:ext cx="221" cy="22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789" name="Oval 8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3" y="15581"/>
                      <a:ext cx="95" cy="9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779" name="Group 841"/>
                  <p:cNvGrpSpPr>
                    <a:grpSpLocks/>
                  </p:cNvGrpSpPr>
                  <p:nvPr/>
                </p:nvGrpSpPr>
                <p:grpSpPr bwMode="auto">
                  <a:xfrm>
                    <a:off x="2404" y="15473"/>
                    <a:ext cx="314" cy="314"/>
                    <a:chOff x="2404" y="15473"/>
                    <a:chExt cx="314" cy="314"/>
                  </a:xfrm>
                </p:grpSpPr>
                <p:sp>
                  <p:nvSpPr>
                    <p:cNvPr id="3784" name="Oval 8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4" y="15473"/>
                      <a:ext cx="314" cy="31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785" name="Oval 8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1" y="15519"/>
                      <a:ext cx="220" cy="22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786" name="Oval 8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2" y="15581"/>
                      <a:ext cx="97" cy="9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780" name="Group 845"/>
                  <p:cNvGrpSpPr>
                    <a:grpSpLocks/>
                  </p:cNvGrpSpPr>
                  <p:nvPr/>
                </p:nvGrpSpPr>
                <p:grpSpPr bwMode="auto">
                  <a:xfrm>
                    <a:off x="1473" y="15473"/>
                    <a:ext cx="313" cy="315"/>
                    <a:chOff x="1473" y="15473"/>
                    <a:chExt cx="313" cy="315"/>
                  </a:xfrm>
                </p:grpSpPr>
                <p:sp>
                  <p:nvSpPr>
                    <p:cNvPr id="3781" name="Oval 8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3" y="15473"/>
                      <a:ext cx="313" cy="31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782" name="Oval 8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9" y="15519"/>
                      <a:ext cx="221" cy="22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783" name="Oval 8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0" y="15581"/>
                      <a:ext cx="97" cy="9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</p:grpSp>
          </p:grpSp>
        </p:grpSp>
        <p:grpSp>
          <p:nvGrpSpPr>
            <p:cNvPr id="3856" name="Group 763"/>
            <p:cNvGrpSpPr>
              <a:grpSpLocks/>
            </p:cNvGrpSpPr>
            <p:nvPr/>
          </p:nvGrpSpPr>
          <p:grpSpPr bwMode="auto">
            <a:xfrm>
              <a:off x="2942461" y="4374530"/>
              <a:ext cx="288925" cy="95250"/>
              <a:chOff x="158" y="1162"/>
              <a:chExt cx="235" cy="84"/>
            </a:xfrm>
          </p:grpSpPr>
          <p:grpSp>
            <p:nvGrpSpPr>
              <p:cNvPr id="3857" name="Group 764"/>
              <p:cNvGrpSpPr>
                <a:grpSpLocks/>
              </p:cNvGrpSpPr>
              <p:nvPr/>
            </p:nvGrpSpPr>
            <p:grpSpPr bwMode="auto">
              <a:xfrm flipH="1">
                <a:off x="158" y="1162"/>
                <a:ext cx="181" cy="84"/>
                <a:chOff x="2160" y="14589"/>
                <a:chExt cx="3068" cy="1198"/>
              </a:xfrm>
            </p:grpSpPr>
            <p:grpSp>
              <p:nvGrpSpPr>
                <p:cNvPr id="3913" name="Group 765"/>
                <p:cNvGrpSpPr>
                  <a:grpSpLocks/>
                </p:cNvGrpSpPr>
                <p:nvPr/>
              </p:nvGrpSpPr>
              <p:grpSpPr bwMode="auto">
                <a:xfrm>
                  <a:off x="2160" y="14589"/>
                  <a:ext cx="3068" cy="850"/>
                  <a:chOff x="2160" y="14589"/>
                  <a:chExt cx="3068" cy="850"/>
                </a:xfrm>
              </p:grpSpPr>
              <p:sp>
                <p:nvSpPr>
                  <p:cNvPr id="3940" name="Rectangle 76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4589"/>
                    <a:ext cx="3068" cy="850"/>
                  </a:xfrm>
                  <a:prstGeom prst="rect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941" name="Rectangle 76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4619"/>
                    <a:ext cx="3068" cy="790"/>
                  </a:xfrm>
                  <a:prstGeom prst="rect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3914" name="Group 768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45"/>
                  <a:chOff x="3012" y="15442"/>
                  <a:chExt cx="2049" cy="345"/>
                </a:xfrm>
              </p:grpSpPr>
              <p:grpSp>
                <p:nvGrpSpPr>
                  <p:cNvPr id="3915" name="Group 769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049" cy="304"/>
                    <a:chOff x="3012" y="15442"/>
                    <a:chExt cx="2049" cy="304"/>
                  </a:xfrm>
                </p:grpSpPr>
                <p:grpSp>
                  <p:nvGrpSpPr>
                    <p:cNvPr id="3924" name="Group 7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42"/>
                      <a:ext cx="248" cy="232"/>
                      <a:chOff x="3012" y="15442"/>
                      <a:chExt cx="248" cy="232"/>
                    </a:xfrm>
                  </p:grpSpPr>
                  <p:sp>
                    <p:nvSpPr>
                      <p:cNvPr id="3937" name="Freeform 7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442"/>
                        <a:ext cx="248" cy="33"/>
                      </a:xfrm>
                      <a:custGeom>
                        <a:avLst/>
                        <a:gdLst>
                          <a:gd name="T0" fmla="*/ 0 w 495"/>
                          <a:gd name="T1" fmla="*/ 2 h 66"/>
                          <a:gd name="T2" fmla="*/ 248 w 495"/>
                          <a:gd name="T3" fmla="*/ 0 h 66"/>
                          <a:gd name="T4" fmla="*/ 216 w 495"/>
                          <a:gd name="T5" fmla="*/ 32 h 66"/>
                          <a:gd name="T6" fmla="*/ 30 w 495"/>
                          <a:gd name="T7" fmla="*/ 33 h 66"/>
                          <a:gd name="T8" fmla="*/ 0 w 495"/>
                          <a:gd name="T9" fmla="*/ 2 h 6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95" h="66">
                            <a:moveTo>
                              <a:pt x="0" y="4"/>
                            </a:moveTo>
                            <a:lnTo>
                              <a:pt x="495" y="0"/>
                            </a:lnTo>
                            <a:lnTo>
                              <a:pt x="432" y="64"/>
                            </a:lnTo>
                            <a:lnTo>
                              <a:pt x="60" y="66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38" name="Freeform 7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5" y="15475"/>
                        <a:ext cx="123" cy="15"/>
                      </a:xfrm>
                      <a:custGeom>
                        <a:avLst/>
                        <a:gdLst>
                          <a:gd name="T0" fmla="*/ 0 w 247"/>
                          <a:gd name="T1" fmla="*/ 1 h 31"/>
                          <a:gd name="T2" fmla="*/ 123 w 247"/>
                          <a:gd name="T3" fmla="*/ 0 h 31"/>
                          <a:gd name="T4" fmla="*/ 108 w 247"/>
                          <a:gd name="T5" fmla="*/ 14 h 31"/>
                          <a:gd name="T6" fmla="*/ 14 w 247"/>
                          <a:gd name="T7" fmla="*/ 15 h 31"/>
                          <a:gd name="T8" fmla="*/ 0 w 247"/>
                          <a:gd name="T9" fmla="*/ 1 h 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47" h="31">
                            <a:moveTo>
                              <a:pt x="0" y="2"/>
                            </a:moveTo>
                            <a:lnTo>
                              <a:pt x="247" y="0"/>
                            </a:lnTo>
                            <a:lnTo>
                              <a:pt x="216" y="29"/>
                            </a:lnTo>
                            <a:lnTo>
                              <a:pt x="29" y="31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39" name="Rectangle 7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3" y="15493"/>
                        <a:ext cx="24" cy="1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>
                        <a:lvl1pPr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endParaRPr lang="de-DE" altLang="de-DE"/>
                      </a:p>
                    </p:txBody>
                  </p:sp>
                </p:grpSp>
                <p:grpSp>
                  <p:nvGrpSpPr>
                    <p:cNvPr id="3925" name="Group 7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53" y="15442"/>
                      <a:ext cx="390" cy="304"/>
                      <a:chOff x="4253" y="15442"/>
                      <a:chExt cx="390" cy="304"/>
                    </a:xfrm>
                  </p:grpSpPr>
                  <p:sp>
                    <p:nvSpPr>
                      <p:cNvPr id="3932" name="Freeform 7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3" y="15445"/>
                        <a:ext cx="389" cy="61"/>
                      </a:xfrm>
                      <a:custGeom>
                        <a:avLst/>
                        <a:gdLst>
                          <a:gd name="T0" fmla="*/ 0 w 778"/>
                          <a:gd name="T1" fmla="*/ 0 h 122"/>
                          <a:gd name="T2" fmla="*/ 389 w 778"/>
                          <a:gd name="T3" fmla="*/ 0 h 122"/>
                          <a:gd name="T4" fmla="*/ 389 w 778"/>
                          <a:gd name="T5" fmla="*/ 61 h 122"/>
                          <a:gd name="T6" fmla="*/ 31 w 778"/>
                          <a:gd name="T7" fmla="*/ 61 h 122"/>
                          <a:gd name="T8" fmla="*/ 0 w 778"/>
                          <a:gd name="T9" fmla="*/ 0 h 1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778" h="122">
                            <a:moveTo>
                              <a:pt x="0" y="0"/>
                            </a:moveTo>
                            <a:lnTo>
                              <a:pt x="778" y="0"/>
                            </a:lnTo>
                            <a:lnTo>
                              <a:pt x="778" y="122"/>
                            </a:lnTo>
                            <a:lnTo>
                              <a:pt x="62" y="1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933" name="Group 7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83" y="15442"/>
                        <a:ext cx="329" cy="70"/>
                        <a:chOff x="4283" y="15442"/>
                        <a:chExt cx="329" cy="70"/>
                      </a:xfrm>
                    </p:grpSpPr>
                    <p:sp>
                      <p:nvSpPr>
                        <p:cNvPr id="3935" name="Freeform 7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83" y="15458"/>
                          <a:ext cx="296" cy="47"/>
                        </a:xfrm>
                        <a:custGeom>
                          <a:avLst/>
                          <a:gdLst>
                            <a:gd name="T0" fmla="*/ 0 w 591"/>
                            <a:gd name="T1" fmla="*/ 47 h 93"/>
                            <a:gd name="T2" fmla="*/ 47 w 591"/>
                            <a:gd name="T3" fmla="*/ 0 h 93"/>
                            <a:gd name="T4" fmla="*/ 296 w 591"/>
                            <a:gd name="T5" fmla="*/ 0 h 93"/>
                            <a:gd name="T6" fmla="*/ 296 w 591"/>
                            <a:gd name="T7" fmla="*/ 47 h 9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0" t="0" r="r" b="b"/>
                          <a:pathLst>
                            <a:path w="591" h="93">
                              <a:moveTo>
                                <a:pt x="0" y="93"/>
                              </a:moveTo>
                              <a:lnTo>
                                <a:pt x="94" y="0"/>
                              </a:lnTo>
                              <a:lnTo>
                                <a:pt x="591" y="0"/>
                              </a:lnTo>
                              <a:lnTo>
                                <a:pt x="591" y="93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444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936" name="Line 7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11" y="15442"/>
                          <a:ext cx="1" cy="70"/>
                        </a:xfrm>
                        <a:prstGeom prst="line">
                          <a:avLst/>
                        </a:prstGeom>
                        <a:noFill/>
                        <a:ln w="444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934" name="Line 7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42" y="15505"/>
                        <a:ext cx="1" cy="24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926" name="Group 7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73" y="15442"/>
                      <a:ext cx="388" cy="304"/>
                      <a:chOff x="4673" y="15442"/>
                      <a:chExt cx="388" cy="304"/>
                    </a:xfrm>
                  </p:grpSpPr>
                  <p:sp>
                    <p:nvSpPr>
                      <p:cNvPr id="3927" name="Freeform 7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73" y="15445"/>
                        <a:ext cx="387" cy="61"/>
                      </a:xfrm>
                      <a:custGeom>
                        <a:avLst/>
                        <a:gdLst>
                          <a:gd name="T0" fmla="*/ 0 w 774"/>
                          <a:gd name="T1" fmla="*/ 0 h 122"/>
                          <a:gd name="T2" fmla="*/ 387 w 774"/>
                          <a:gd name="T3" fmla="*/ 0 h 122"/>
                          <a:gd name="T4" fmla="*/ 387 w 774"/>
                          <a:gd name="T5" fmla="*/ 61 h 122"/>
                          <a:gd name="T6" fmla="*/ 30 w 774"/>
                          <a:gd name="T7" fmla="*/ 61 h 122"/>
                          <a:gd name="T8" fmla="*/ 0 w 774"/>
                          <a:gd name="T9" fmla="*/ 0 h 1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774" h="122">
                            <a:moveTo>
                              <a:pt x="0" y="0"/>
                            </a:moveTo>
                            <a:lnTo>
                              <a:pt x="774" y="0"/>
                            </a:lnTo>
                            <a:lnTo>
                              <a:pt x="774" y="122"/>
                            </a:lnTo>
                            <a:lnTo>
                              <a:pt x="59" y="1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928" name="Group 7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3" y="15442"/>
                        <a:ext cx="327" cy="70"/>
                        <a:chOff x="4703" y="15442"/>
                        <a:chExt cx="327" cy="70"/>
                      </a:xfrm>
                    </p:grpSpPr>
                    <p:sp>
                      <p:nvSpPr>
                        <p:cNvPr id="3930" name="Freeform 7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3" y="15458"/>
                          <a:ext cx="296" cy="47"/>
                        </a:xfrm>
                        <a:custGeom>
                          <a:avLst/>
                          <a:gdLst>
                            <a:gd name="T0" fmla="*/ 0 w 592"/>
                            <a:gd name="T1" fmla="*/ 47 h 93"/>
                            <a:gd name="T2" fmla="*/ 49 w 592"/>
                            <a:gd name="T3" fmla="*/ 0 h 93"/>
                            <a:gd name="T4" fmla="*/ 296 w 592"/>
                            <a:gd name="T5" fmla="*/ 0 h 93"/>
                            <a:gd name="T6" fmla="*/ 296 w 592"/>
                            <a:gd name="T7" fmla="*/ 47 h 9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0" t="0" r="r" b="b"/>
                          <a:pathLst>
                            <a:path w="592" h="93">
                              <a:moveTo>
                                <a:pt x="0" y="93"/>
                              </a:moveTo>
                              <a:lnTo>
                                <a:pt x="97" y="0"/>
                              </a:lnTo>
                              <a:lnTo>
                                <a:pt x="592" y="0"/>
                              </a:lnTo>
                              <a:lnTo>
                                <a:pt x="592" y="93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444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931" name="Line 7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029" y="15442"/>
                          <a:ext cx="1" cy="70"/>
                        </a:xfrm>
                        <a:prstGeom prst="line">
                          <a:avLst/>
                        </a:prstGeom>
                        <a:noFill/>
                        <a:ln w="444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929" name="Line 7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60" y="15505"/>
                        <a:ext cx="1" cy="24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16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4299" y="15473"/>
                    <a:ext cx="314" cy="314"/>
                    <a:chOff x="4299" y="15473"/>
                    <a:chExt cx="314" cy="314"/>
                  </a:xfrm>
                </p:grpSpPr>
                <p:sp>
                  <p:nvSpPr>
                    <p:cNvPr id="3921" name="Oval 7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9" y="15473"/>
                      <a:ext cx="314" cy="31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922" name="Oval 7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4" y="15519"/>
                      <a:ext cx="222" cy="22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923" name="Oval 7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8" y="15581"/>
                      <a:ext cx="95" cy="9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917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4719" y="15473"/>
                    <a:ext cx="312" cy="314"/>
                    <a:chOff x="4719" y="15473"/>
                    <a:chExt cx="312" cy="314"/>
                  </a:xfrm>
                </p:grpSpPr>
                <p:sp>
                  <p:nvSpPr>
                    <p:cNvPr id="3918" name="Oval 7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9" y="15473"/>
                      <a:ext cx="312" cy="31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919" name="Oval 7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5" y="15519"/>
                      <a:ext cx="220" cy="22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920" name="Oval 7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7" y="15581"/>
                      <a:ext cx="96" cy="9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</p:grpSp>
          </p:grpSp>
          <p:grpSp>
            <p:nvGrpSpPr>
              <p:cNvPr id="3858" name="Group 794"/>
              <p:cNvGrpSpPr>
                <a:grpSpLocks/>
              </p:cNvGrpSpPr>
              <p:nvPr/>
            </p:nvGrpSpPr>
            <p:grpSpPr bwMode="auto">
              <a:xfrm flipH="1">
                <a:off x="302" y="1184"/>
                <a:ext cx="91" cy="62"/>
                <a:chOff x="1244" y="14897"/>
                <a:chExt cx="1535" cy="891"/>
              </a:xfrm>
            </p:grpSpPr>
            <p:grpSp>
              <p:nvGrpSpPr>
                <p:cNvPr id="3859" name="Group 795"/>
                <p:cNvGrpSpPr>
                  <a:grpSpLocks/>
                </p:cNvGrpSpPr>
                <p:nvPr/>
              </p:nvGrpSpPr>
              <p:grpSpPr bwMode="auto">
                <a:xfrm>
                  <a:off x="1244" y="14897"/>
                  <a:ext cx="630" cy="701"/>
                  <a:chOff x="1244" y="14897"/>
                  <a:chExt cx="630" cy="701"/>
                </a:xfrm>
              </p:grpSpPr>
              <p:sp>
                <p:nvSpPr>
                  <p:cNvPr id="3891" name="Rectangle 796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15228"/>
                    <a:ext cx="26" cy="86"/>
                  </a:xfrm>
                  <a:prstGeom prst="rect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892" name="Freeform 797"/>
                  <p:cNvSpPr>
                    <a:spLocks/>
                  </p:cNvSpPr>
                  <p:nvPr/>
                </p:nvSpPr>
                <p:spPr bwMode="auto">
                  <a:xfrm>
                    <a:off x="1256" y="14897"/>
                    <a:ext cx="589" cy="545"/>
                  </a:xfrm>
                  <a:custGeom>
                    <a:avLst/>
                    <a:gdLst>
                      <a:gd name="T0" fmla="*/ 124 w 1179"/>
                      <a:gd name="T1" fmla="*/ 16 h 1091"/>
                      <a:gd name="T2" fmla="*/ 156 w 1179"/>
                      <a:gd name="T3" fmla="*/ 0 h 1091"/>
                      <a:gd name="T4" fmla="*/ 543 w 1179"/>
                      <a:gd name="T5" fmla="*/ 0 h 1091"/>
                      <a:gd name="T6" fmla="*/ 575 w 1179"/>
                      <a:gd name="T7" fmla="*/ 15 h 1091"/>
                      <a:gd name="T8" fmla="*/ 575 w 1179"/>
                      <a:gd name="T9" fmla="*/ 205 h 1091"/>
                      <a:gd name="T10" fmla="*/ 589 w 1179"/>
                      <a:gd name="T11" fmla="*/ 249 h 1091"/>
                      <a:gd name="T12" fmla="*/ 589 w 1179"/>
                      <a:gd name="T13" fmla="*/ 545 h 1091"/>
                      <a:gd name="T14" fmla="*/ 0 w 1179"/>
                      <a:gd name="T15" fmla="*/ 545 h 1091"/>
                      <a:gd name="T16" fmla="*/ 0 w 1179"/>
                      <a:gd name="T17" fmla="*/ 281 h 1091"/>
                      <a:gd name="T18" fmla="*/ 46 w 1179"/>
                      <a:gd name="T19" fmla="*/ 249 h 1091"/>
                      <a:gd name="T20" fmla="*/ 110 w 1179"/>
                      <a:gd name="T21" fmla="*/ 63 h 1091"/>
                      <a:gd name="T22" fmla="*/ 124 w 1179"/>
                      <a:gd name="T23" fmla="*/ 63 h 1091"/>
                      <a:gd name="T24" fmla="*/ 61 w 1179"/>
                      <a:gd name="T25" fmla="*/ 249 h 1091"/>
                      <a:gd name="T26" fmla="*/ 171 w 1179"/>
                      <a:gd name="T27" fmla="*/ 249 h 1091"/>
                      <a:gd name="T28" fmla="*/ 124 w 1179"/>
                      <a:gd name="T29" fmla="*/ 63 h 1091"/>
                      <a:gd name="T30" fmla="*/ 139 w 1179"/>
                      <a:gd name="T31" fmla="*/ 63 h 1091"/>
                      <a:gd name="T32" fmla="*/ 186 w 1179"/>
                      <a:gd name="T33" fmla="*/ 249 h 1091"/>
                      <a:gd name="T34" fmla="*/ 387 w 1179"/>
                      <a:gd name="T35" fmla="*/ 249 h 1091"/>
                      <a:gd name="T36" fmla="*/ 325 w 1179"/>
                      <a:gd name="T37" fmla="*/ 63 h 1091"/>
                      <a:gd name="T38" fmla="*/ 357 w 1179"/>
                      <a:gd name="T39" fmla="*/ 63 h 1091"/>
                      <a:gd name="T40" fmla="*/ 419 w 1179"/>
                      <a:gd name="T41" fmla="*/ 249 h 1091"/>
                      <a:gd name="T42" fmla="*/ 575 w 1179"/>
                      <a:gd name="T43" fmla="*/ 249 h 1091"/>
                      <a:gd name="T44" fmla="*/ 512 w 1179"/>
                      <a:gd name="T45" fmla="*/ 63 h 1091"/>
                      <a:gd name="T46" fmla="*/ 357 w 1179"/>
                      <a:gd name="T47" fmla="*/ 63 h 1091"/>
                      <a:gd name="T48" fmla="*/ 325 w 1179"/>
                      <a:gd name="T49" fmla="*/ 63 h 1091"/>
                      <a:gd name="T50" fmla="*/ 139 w 1179"/>
                      <a:gd name="T51" fmla="*/ 63 h 1091"/>
                      <a:gd name="T52" fmla="*/ 124 w 1179"/>
                      <a:gd name="T53" fmla="*/ 63 h 1091"/>
                      <a:gd name="T54" fmla="*/ 110 w 1179"/>
                      <a:gd name="T55" fmla="*/ 63 h 1091"/>
                      <a:gd name="T56" fmla="*/ 124 w 1179"/>
                      <a:gd name="T57" fmla="*/ 31 h 1091"/>
                      <a:gd name="T58" fmla="*/ 124 w 1179"/>
                      <a:gd name="T59" fmla="*/ 16 h 1091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1179" h="1091">
                        <a:moveTo>
                          <a:pt x="249" y="33"/>
                        </a:moveTo>
                        <a:lnTo>
                          <a:pt x="312" y="0"/>
                        </a:lnTo>
                        <a:lnTo>
                          <a:pt x="1086" y="0"/>
                        </a:lnTo>
                        <a:lnTo>
                          <a:pt x="1150" y="30"/>
                        </a:lnTo>
                        <a:lnTo>
                          <a:pt x="1150" y="410"/>
                        </a:lnTo>
                        <a:lnTo>
                          <a:pt x="1179" y="499"/>
                        </a:lnTo>
                        <a:lnTo>
                          <a:pt x="1179" y="1091"/>
                        </a:lnTo>
                        <a:lnTo>
                          <a:pt x="0" y="1091"/>
                        </a:lnTo>
                        <a:lnTo>
                          <a:pt x="0" y="563"/>
                        </a:lnTo>
                        <a:lnTo>
                          <a:pt x="93" y="499"/>
                        </a:lnTo>
                        <a:lnTo>
                          <a:pt x="220" y="126"/>
                        </a:lnTo>
                        <a:lnTo>
                          <a:pt x="249" y="126"/>
                        </a:lnTo>
                        <a:lnTo>
                          <a:pt x="123" y="499"/>
                        </a:lnTo>
                        <a:lnTo>
                          <a:pt x="343" y="499"/>
                        </a:lnTo>
                        <a:lnTo>
                          <a:pt x="249" y="126"/>
                        </a:lnTo>
                        <a:lnTo>
                          <a:pt x="279" y="126"/>
                        </a:lnTo>
                        <a:lnTo>
                          <a:pt x="372" y="499"/>
                        </a:lnTo>
                        <a:lnTo>
                          <a:pt x="775" y="499"/>
                        </a:lnTo>
                        <a:lnTo>
                          <a:pt x="651" y="126"/>
                        </a:lnTo>
                        <a:lnTo>
                          <a:pt x="715" y="126"/>
                        </a:lnTo>
                        <a:lnTo>
                          <a:pt x="838" y="499"/>
                        </a:lnTo>
                        <a:lnTo>
                          <a:pt x="1150" y="499"/>
                        </a:lnTo>
                        <a:lnTo>
                          <a:pt x="1025" y="126"/>
                        </a:lnTo>
                        <a:lnTo>
                          <a:pt x="715" y="126"/>
                        </a:lnTo>
                        <a:lnTo>
                          <a:pt x="651" y="126"/>
                        </a:lnTo>
                        <a:lnTo>
                          <a:pt x="279" y="126"/>
                        </a:lnTo>
                        <a:lnTo>
                          <a:pt x="249" y="126"/>
                        </a:lnTo>
                        <a:lnTo>
                          <a:pt x="220" y="126"/>
                        </a:lnTo>
                        <a:lnTo>
                          <a:pt x="249" y="62"/>
                        </a:lnTo>
                        <a:lnTo>
                          <a:pt x="249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893" name="Line 798"/>
                  <p:cNvSpPr>
                    <a:spLocks noChangeShapeType="1"/>
                  </p:cNvSpPr>
                  <p:nvPr/>
                </p:nvSpPr>
                <p:spPr bwMode="auto">
                  <a:xfrm>
                    <a:off x="1427" y="15146"/>
                    <a:ext cx="1" cy="289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894" name="Freeform 799"/>
                  <p:cNvSpPr>
                    <a:spLocks/>
                  </p:cNvSpPr>
                  <p:nvPr/>
                </p:nvSpPr>
                <p:spPr bwMode="auto">
                  <a:xfrm>
                    <a:off x="1586" y="14928"/>
                    <a:ext cx="73" cy="437"/>
                  </a:xfrm>
                  <a:custGeom>
                    <a:avLst/>
                    <a:gdLst>
                      <a:gd name="T0" fmla="*/ 0 w 147"/>
                      <a:gd name="T1" fmla="*/ 0 h 876"/>
                      <a:gd name="T2" fmla="*/ 73 w 147"/>
                      <a:gd name="T3" fmla="*/ 218 h 876"/>
                      <a:gd name="T4" fmla="*/ 73 w 147"/>
                      <a:gd name="T5" fmla="*/ 437 h 87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47" h="876">
                        <a:moveTo>
                          <a:pt x="0" y="0"/>
                        </a:moveTo>
                        <a:lnTo>
                          <a:pt x="147" y="437"/>
                        </a:lnTo>
                        <a:lnTo>
                          <a:pt x="147" y="876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3895" name="Group 800"/>
                  <p:cNvGrpSpPr>
                    <a:grpSpLocks/>
                  </p:cNvGrpSpPr>
                  <p:nvPr/>
                </p:nvGrpSpPr>
                <p:grpSpPr bwMode="auto">
                  <a:xfrm>
                    <a:off x="1244" y="15445"/>
                    <a:ext cx="598" cy="153"/>
                    <a:chOff x="1244" y="15445"/>
                    <a:chExt cx="598" cy="153"/>
                  </a:xfrm>
                </p:grpSpPr>
                <p:sp>
                  <p:nvSpPr>
                    <p:cNvPr id="3909" name="Rectangle 8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4" y="15445"/>
                      <a:ext cx="598" cy="15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grpSp>
                  <p:nvGrpSpPr>
                    <p:cNvPr id="3910" name="Group 8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1" y="15458"/>
                      <a:ext cx="178" cy="17"/>
                      <a:chOff x="1271" y="15458"/>
                      <a:chExt cx="178" cy="17"/>
                    </a:xfrm>
                  </p:grpSpPr>
                  <p:sp>
                    <p:nvSpPr>
                      <p:cNvPr id="3911" name="Line 8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1" y="15458"/>
                        <a:ext cx="178" cy="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12" name="Line 80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87" y="15474"/>
                        <a:ext cx="162" cy="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96" name="Group 805"/>
                  <p:cNvGrpSpPr>
                    <a:grpSpLocks/>
                  </p:cNvGrpSpPr>
                  <p:nvPr/>
                </p:nvGrpSpPr>
                <p:grpSpPr bwMode="auto">
                  <a:xfrm>
                    <a:off x="1256" y="15365"/>
                    <a:ext cx="582" cy="17"/>
                    <a:chOff x="1256" y="15365"/>
                    <a:chExt cx="582" cy="17"/>
                  </a:xfrm>
                </p:grpSpPr>
                <p:sp>
                  <p:nvSpPr>
                    <p:cNvPr id="3907" name="Line 8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6" y="15381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8" name="Line 8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6" y="15365"/>
                      <a:ext cx="58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97" name="Line 808"/>
                  <p:cNvSpPr>
                    <a:spLocks noChangeShapeType="1"/>
                  </p:cNvSpPr>
                  <p:nvPr/>
                </p:nvSpPr>
                <p:spPr bwMode="auto">
                  <a:xfrm>
                    <a:off x="1830" y="15146"/>
                    <a:ext cx="1" cy="303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3898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1441" y="15021"/>
                    <a:ext cx="73" cy="217"/>
                    <a:chOff x="1441" y="15021"/>
                    <a:chExt cx="73" cy="217"/>
                  </a:xfrm>
                </p:grpSpPr>
                <p:sp>
                  <p:nvSpPr>
                    <p:cNvPr id="3901" name="AutoShape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1" y="15021"/>
                      <a:ext cx="51" cy="160"/>
                    </a:xfrm>
                    <a:prstGeom prst="roundRect">
                      <a:avLst>
                        <a:gd name="adj" fmla="val 48412"/>
                      </a:avLst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902" name="AutoShape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6" y="15213"/>
                      <a:ext cx="25" cy="2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903" name="AutoShape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5" y="15201"/>
                      <a:ext cx="19" cy="1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grpSp>
                  <p:nvGrpSpPr>
                    <p:cNvPr id="3904" name="Group 8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58" y="15114"/>
                      <a:ext cx="54" cy="111"/>
                      <a:chOff x="1458" y="15114"/>
                      <a:chExt cx="54" cy="111"/>
                    </a:xfrm>
                  </p:grpSpPr>
                  <p:sp>
                    <p:nvSpPr>
                      <p:cNvPr id="3905" name="Freeform 8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58" y="15114"/>
                        <a:ext cx="1" cy="111"/>
                      </a:xfrm>
                      <a:custGeom>
                        <a:avLst/>
                        <a:gdLst>
                          <a:gd name="T0" fmla="*/ 0 w 1"/>
                          <a:gd name="T1" fmla="*/ 0 h 221"/>
                          <a:gd name="T2" fmla="*/ 0 w 1"/>
                          <a:gd name="T3" fmla="*/ 111 h 221"/>
                          <a:gd name="T4" fmla="*/ 0 w 1"/>
                          <a:gd name="T5" fmla="*/ 95 h 221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" h="221">
                            <a:moveTo>
                              <a:pt x="0" y="0"/>
                            </a:moveTo>
                            <a:lnTo>
                              <a:pt x="0" y="221"/>
                            </a:lnTo>
                            <a:lnTo>
                              <a:pt x="0" y="190"/>
                            </a:lnTo>
                          </a:path>
                        </a:pathLst>
                      </a:custGeom>
                      <a:noFill/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06" name="Line 8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58" y="15178"/>
                        <a:ext cx="54" cy="35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899" name="Freeform 816"/>
                  <p:cNvSpPr>
                    <a:spLocks/>
                  </p:cNvSpPr>
                  <p:nvPr/>
                </p:nvSpPr>
                <p:spPr bwMode="auto">
                  <a:xfrm>
                    <a:off x="1581" y="15162"/>
                    <a:ext cx="62" cy="19"/>
                  </a:xfrm>
                  <a:custGeom>
                    <a:avLst/>
                    <a:gdLst>
                      <a:gd name="T0" fmla="*/ 0 w 124"/>
                      <a:gd name="T1" fmla="*/ 0 h 37"/>
                      <a:gd name="T2" fmla="*/ 62 w 124"/>
                      <a:gd name="T3" fmla="*/ 0 h 37"/>
                      <a:gd name="T4" fmla="*/ 62 w 124"/>
                      <a:gd name="T5" fmla="*/ 8 h 37"/>
                      <a:gd name="T6" fmla="*/ 62 w 124"/>
                      <a:gd name="T7" fmla="*/ 19 h 37"/>
                      <a:gd name="T8" fmla="*/ 48 w 124"/>
                      <a:gd name="T9" fmla="*/ 19 h 37"/>
                      <a:gd name="T10" fmla="*/ 48 w 124"/>
                      <a:gd name="T11" fmla="*/ 8 h 37"/>
                      <a:gd name="T12" fmla="*/ 0 w 124"/>
                      <a:gd name="T13" fmla="*/ 8 h 37"/>
                      <a:gd name="T14" fmla="*/ 0 w 124"/>
                      <a:gd name="T15" fmla="*/ 0 h 3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24" h="37">
                        <a:moveTo>
                          <a:pt x="0" y="0"/>
                        </a:moveTo>
                        <a:lnTo>
                          <a:pt x="124" y="0"/>
                        </a:lnTo>
                        <a:lnTo>
                          <a:pt x="124" y="16"/>
                        </a:lnTo>
                        <a:lnTo>
                          <a:pt x="124" y="37"/>
                        </a:lnTo>
                        <a:lnTo>
                          <a:pt x="95" y="37"/>
                        </a:lnTo>
                        <a:lnTo>
                          <a:pt x="95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900" name="Freeform 817"/>
                  <p:cNvSpPr>
                    <a:spLocks/>
                  </p:cNvSpPr>
                  <p:nvPr/>
                </p:nvSpPr>
                <p:spPr bwMode="auto">
                  <a:xfrm>
                    <a:off x="1382" y="14911"/>
                    <a:ext cx="448" cy="14"/>
                  </a:xfrm>
                  <a:custGeom>
                    <a:avLst/>
                    <a:gdLst>
                      <a:gd name="T0" fmla="*/ 0 w 898"/>
                      <a:gd name="T1" fmla="*/ 0 h 27"/>
                      <a:gd name="T2" fmla="*/ 448 w 898"/>
                      <a:gd name="T3" fmla="*/ 0 h 27"/>
                      <a:gd name="T4" fmla="*/ 448 w 898"/>
                      <a:gd name="T5" fmla="*/ 14 h 27"/>
                      <a:gd name="T6" fmla="*/ 1 w 898"/>
                      <a:gd name="T7" fmla="*/ 14 h 27"/>
                      <a:gd name="T8" fmla="*/ 0 w 898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98" h="27">
                        <a:moveTo>
                          <a:pt x="0" y="0"/>
                        </a:moveTo>
                        <a:lnTo>
                          <a:pt x="898" y="0"/>
                        </a:lnTo>
                        <a:lnTo>
                          <a:pt x="898" y="27"/>
                        </a:lnTo>
                        <a:lnTo>
                          <a:pt x="2" y="2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860" name="Group 818"/>
                <p:cNvGrpSpPr>
                  <a:grpSpLocks/>
                </p:cNvGrpSpPr>
                <p:nvPr/>
              </p:nvGrpSpPr>
              <p:grpSpPr bwMode="auto">
                <a:xfrm>
                  <a:off x="1377" y="15381"/>
                  <a:ext cx="498" cy="220"/>
                  <a:chOff x="1377" y="15381"/>
                  <a:chExt cx="498" cy="220"/>
                </a:xfrm>
              </p:grpSpPr>
              <p:sp>
                <p:nvSpPr>
                  <p:cNvPr id="3889" name="Freeform 819"/>
                  <p:cNvSpPr>
                    <a:spLocks/>
                  </p:cNvSpPr>
                  <p:nvPr/>
                </p:nvSpPr>
                <p:spPr bwMode="auto">
                  <a:xfrm>
                    <a:off x="1377" y="15381"/>
                    <a:ext cx="498" cy="219"/>
                  </a:xfrm>
                  <a:custGeom>
                    <a:avLst/>
                    <a:gdLst>
                      <a:gd name="T0" fmla="*/ 0 w 996"/>
                      <a:gd name="T1" fmla="*/ 219 h 438"/>
                      <a:gd name="T2" fmla="*/ 0 w 996"/>
                      <a:gd name="T3" fmla="*/ 196 h 438"/>
                      <a:gd name="T4" fmla="*/ 6 w 996"/>
                      <a:gd name="T5" fmla="*/ 172 h 438"/>
                      <a:gd name="T6" fmla="*/ 14 w 996"/>
                      <a:gd name="T7" fmla="*/ 144 h 438"/>
                      <a:gd name="T8" fmla="*/ 27 w 996"/>
                      <a:gd name="T9" fmla="*/ 120 h 438"/>
                      <a:gd name="T10" fmla="*/ 43 w 996"/>
                      <a:gd name="T11" fmla="*/ 96 h 438"/>
                      <a:gd name="T12" fmla="*/ 60 w 996"/>
                      <a:gd name="T13" fmla="*/ 77 h 438"/>
                      <a:gd name="T14" fmla="*/ 82 w 996"/>
                      <a:gd name="T15" fmla="*/ 57 h 438"/>
                      <a:gd name="T16" fmla="*/ 111 w 996"/>
                      <a:gd name="T17" fmla="*/ 37 h 438"/>
                      <a:gd name="T18" fmla="*/ 138 w 996"/>
                      <a:gd name="T19" fmla="*/ 24 h 438"/>
                      <a:gd name="T20" fmla="*/ 164 w 996"/>
                      <a:gd name="T21" fmla="*/ 14 h 438"/>
                      <a:gd name="T22" fmla="*/ 194 w 996"/>
                      <a:gd name="T23" fmla="*/ 6 h 438"/>
                      <a:gd name="T24" fmla="*/ 229 w 996"/>
                      <a:gd name="T25" fmla="*/ 0 h 438"/>
                      <a:gd name="T26" fmla="*/ 261 w 996"/>
                      <a:gd name="T27" fmla="*/ 0 h 438"/>
                      <a:gd name="T28" fmla="*/ 294 w 996"/>
                      <a:gd name="T29" fmla="*/ 4 h 438"/>
                      <a:gd name="T30" fmla="*/ 325 w 996"/>
                      <a:gd name="T31" fmla="*/ 11 h 438"/>
                      <a:gd name="T32" fmla="*/ 356 w 996"/>
                      <a:gd name="T33" fmla="*/ 22 h 438"/>
                      <a:gd name="T34" fmla="*/ 381 w 996"/>
                      <a:gd name="T35" fmla="*/ 35 h 438"/>
                      <a:gd name="T36" fmla="*/ 401 w 996"/>
                      <a:gd name="T37" fmla="*/ 48 h 438"/>
                      <a:gd name="T38" fmla="*/ 421 w 996"/>
                      <a:gd name="T39" fmla="*/ 63 h 438"/>
                      <a:gd name="T40" fmla="*/ 439 w 996"/>
                      <a:gd name="T41" fmla="*/ 81 h 438"/>
                      <a:gd name="T42" fmla="*/ 458 w 996"/>
                      <a:gd name="T43" fmla="*/ 104 h 438"/>
                      <a:gd name="T44" fmla="*/ 473 w 996"/>
                      <a:gd name="T45" fmla="*/ 125 h 438"/>
                      <a:gd name="T46" fmla="*/ 480 w 996"/>
                      <a:gd name="T47" fmla="*/ 142 h 438"/>
                      <a:gd name="T48" fmla="*/ 487 w 996"/>
                      <a:gd name="T49" fmla="*/ 157 h 438"/>
                      <a:gd name="T50" fmla="*/ 493 w 996"/>
                      <a:gd name="T51" fmla="*/ 176 h 438"/>
                      <a:gd name="T52" fmla="*/ 494 w 996"/>
                      <a:gd name="T53" fmla="*/ 194 h 438"/>
                      <a:gd name="T54" fmla="*/ 495 w 996"/>
                      <a:gd name="T55" fmla="*/ 211 h 438"/>
                      <a:gd name="T56" fmla="*/ 498 w 996"/>
                      <a:gd name="T57" fmla="*/ 219 h 438"/>
                      <a:gd name="T58" fmla="*/ 0 w 996"/>
                      <a:gd name="T59" fmla="*/ 219 h 43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996" h="438">
                        <a:moveTo>
                          <a:pt x="0" y="438"/>
                        </a:moveTo>
                        <a:lnTo>
                          <a:pt x="0" y="391"/>
                        </a:lnTo>
                        <a:lnTo>
                          <a:pt x="11" y="343"/>
                        </a:lnTo>
                        <a:lnTo>
                          <a:pt x="27" y="288"/>
                        </a:lnTo>
                        <a:lnTo>
                          <a:pt x="53" y="239"/>
                        </a:lnTo>
                        <a:lnTo>
                          <a:pt x="85" y="191"/>
                        </a:lnTo>
                        <a:lnTo>
                          <a:pt x="120" y="153"/>
                        </a:lnTo>
                        <a:lnTo>
                          <a:pt x="163" y="113"/>
                        </a:lnTo>
                        <a:lnTo>
                          <a:pt x="221" y="73"/>
                        </a:lnTo>
                        <a:lnTo>
                          <a:pt x="276" y="47"/>
                        </a:lnTo>
                        <a:lnTo>
                          <a:pt x="328" y="27"/>
                        </a:lnTo>
                        <a:lnTo>
                          <a:pt x="388" y="11"/>
                        </a:lnTo>
                        <a:lnTo>
                          <a:pt x="457" y="0"/>
                        </a:lnTo>
                        <a:lnTo>
                          <a:pt x="522" y="0"/>
                        </a:lnTo>
                        <a:lnTo>
                          <a:pt x="588" y="7"/>
                        </a:lnTo>
                        <a:lnTo>
                          <a:pt x="649" y="22"/>
                        </a:lnTo>
                        <a:lnTo>
                          <a:pt x="711" y="43"/>
                        </a:lnTo>
                        <a:lnTo>
                          <a:pt x="762" y="69"/>
                        </a:lnTo>
                        <a:lnTo>
                          <a:pt x="802" y="96"/>
                        </a:lnTo>
                        <a:lnTo>
                          <a:pt x="842" y="126"/>
                        </a:lnTo>
                        <a:lnTo>
                          <a:pt x="878" y="162"/>
                        </a:lnTo>
                        <a:lnTo>
                          <a:pt x="916" y="208"/>
                        </a:lnTo>
                        <a:lnTo>
                          <a:pt x="945" y="250"/>
                        </a:lnTo>
                        <a:lnTo>
                          <a:pt x="960" y="283"/>
                        </a:lnTo>
                        <a:lnTo>
                          <a:pt x="974" y="314"/>
                        </a:lnTo>
                        <a:lnTo>
                          <a:pt x="985" y="352"/>
                        </a:lnTo>
                        <a:lnTo>
                          <a:pt x="987" y="387"/>
                        </a:lnTo>
                        <a:lnTo>
                          <a:pt x="990" y="422"/>
                        </a:lnTo>
                        <a:lnTo>
                          <a:pt x="996" y="438"/>
                        </a:lnTo>
                        <a:lnTo>
                          <a:pt x="0" y="4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890" name="Freeform 820"/>
                  <p:cNvSpPr>
                    <a:spLocks/>
                  </p:cNvSpPr>
                  <p:nvPr/>
                </p:nvSpPr>
                <p:spPr bwMode="auto">
                  <a:xfrm>
                    <a:off x="1449" y="15443"/>
                    <a:ext cx="355" cy="158"/>
                  </a:xfrm>
                  <a:custGeom>
                    <a:avLst/>
                    <a:gdLst>
                      <a:gd name="T0" fmla="*/ 0 w 711"/>
                      <a:gd name="T1" fmla="*/ 158 h 316"/>
                      <a:gd name="T2" fmla="*/ 0 w 711"/>
                      <a:gd name="T3" fmla="*/ 141 h 316"/>
                      <a:gd name="T4" fmla="*/ 4 w 711"/>
                      <a:gd name="T5" fmla="*/ 124 h 316"/>
                      <a:gd name="T6" fmla="*/ 10 w 711"/>
                      <a:gd name="T7" fmla="*/ 104 h 316"/>
                      <a:gd name="T8" fmla="*/ 19 w 711"/>
                      <a:gd name="T9" fmla="*/ 86 h 316"/>
                      <a:gd name="T10" fmla="*/ 31 w 711"/>
                      <a:gd name="T11" fmla="*/ 68 h 316"/>
                      <a:gd name="T12" fmla="*/ 43 w 711"/>
                      <a:gd name="T13" fmla="*/ 56 h 316"/>
                      <a:gd name="T14" fmla="*/ 58 w 711"/>
                      <a:gd name="T15" fmla="*/ 41 h 316"/>
                      <a:gd name="T16" fmla="*/ 79 w 711"/>
                      <a:gd name="T17" fmla="*/ 27 h 316"/>
                      <a:gd name="T18" fmla="*/ 99 w 711"/>
                      <a:gd name="T19" fmla="*/ 17 h 316"/>
                      <a:gd name="T20" fmla="*/ 117 w 711"/>
                      <a:gd name="T21" fmla="*/ 10 h 316"/>
                      <a:gd name="T22" fmla="*/ 139 w 711"/>
                      <a:gd name="T23" fmla="*/ 4 h 316"/>
                      <a:gd name="T24" fmla="*/ 163 w 711"/>
                      <a:gd name="T25" fmla="*/ 0 h 316"/>
                      <a:gd name="T26" fmla="*/ 187 w 711"/>
                      <a:gd name="T27" fmla="*/ 0 h 316"/>
                      <a:gd name="T28" fmla="*/ 209 w 711"/>
                      <a:gd name="T29" fmla="*/ 3 h 316"/>
                      <a:gd name="T30" fmla="*/ 232 w 711"/>
                      <a:gd name="T31" fmla="*/ 8 h 316"/>
                      <a:gd name="T32" fmla="*/ 254 w 711"/>
                      <a:gd name="T33" fmla="*/ 16 h 316"/>
                      <a:gd name="T34" fmla="*/ 272 w 711"/>
                      <a:gd name="T35" fmla="*/ 25 h 316"/>
                      <a:gd name="T36" fmla="*/ 287 w 711"/>
                      <a:gd name="T37" fmla="*/ 35 h 316"/>
                      <a:gd name="T38" fmla="*/ 303 w 711"/>
                      <a:gd name="T39" fmla="*/ 47 h 316"/>
                      <a:gd name="T40" fmla="*/ 315 w 711"/>
                      <a:gd name="T41" fmla="*/ 59 h 316"/>
                      <a:gd name="T42" fmla="*/ 326 w 711"/>
                      <a:gd name="T43" fmla="*/ 73 h 316"/>
                      <a:gd name="T44" fmla="*/ 337 w 711"/>
                      <a:gd name="T45" fmla="*/ 91 h 316"/>
                      <a:gd name="T46" fmla="*/ 343 w 711"/>
                      <a:gd name="T47" fmla="*/ 103 h 316"/>
                      <a:gd name="T48" fmla="*/ 347 w 711"/>
                      <a:gd name="T49" fmla="*/ 113 h 316"/>
                      <a:gd name="T50" fmla="*/ 352 w 711"/>
                      <a:gd name="T51" fmla="*/ 127 h 316"/>
                      <a:gd name="T52" fmla="*/ 354 w 711"/>
                      <a:gd name="T53" fmla="*/ 140 h 316"/>
                      <a:gd name="T54" fmla="*/ 354 w 711"/>
                      <a:gd name="T55" fmla="*/ 153 h 316"/>
                      <a:gd name="T56" fmla="*/ 355 w 711"/>
                      <a:gd name="T57" fmla="*/ 158 h 316"/>
                      <a:gd name="T58" fmla="*/ 0 w 711"/>
                      <a:gd name="T59" fmla="*/ 158 h 31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711" h="316">
                        <a:moveTo>
                          <a:pt x="0" y="316"/>
                        </a:moveTo>
                        <a:lnTo>
                          <a:pt x="0" y="281"/>
                        </a:lnTo>
                        <a:lnTo>
                          <a:pt x="8" y="248"/>
                        </a:lnTo>
                        <a:lnTo>
                          <a:pt x="20" y="208"/>
                        </a:lnTo>
                        <a:lnTo>
                          <a:pt x="39" y="172"/>
                        </a:lnTo>
                        <a:lnTo>
                          <a:pt x="62" y="135"/>
                        </a:lnTo>
                        <a:lnTo>
                          <a:pt x="86" y="111"/>
                        </a:lnTo>
                        <a:lnTo>
                          <a:pt x="117" y="82"/>
                        </a:lnTo>
                        <a:lnTo>
                          <a:pt x="158" y="53"/>
                        </a:lnTo>
                        <a:lnTo>
                          <a:pt x="198" y="33"/>
                        </a:lnTo>
                        <a:lnTo>
                          <a:pt x="234" y="20"/>
                        </a:lnTo>
                        <a:lnTo>
                          <a:pt x="278" y="7"/>
                        </a:lnTo>
                        <a:lnTo>
                          <a:pt x="327" y="0"/>
                        </a:lnTo>
                        <a:lnTo>
                          <a:pt x="374" y="0"/>
                        </a:lnTo>
                        <a:lnTo>
                          <a:pt x="419" y="5"/>
                        </a:lnTo>
                        <a:lnTo>
                          <a:pt x="465" y="16"/>
                        </a:lnTo>
                        <a:lnTo>
                          <a:pt x="508" y="31"/>
                        </a:lnTo>
                        <a:lnTo>
                          <a:pt x="545" y="49"/>
                        </a:lnTo>
                        <a:lnTo>
                          <a:pt x="574" y="69"/>
                        </a:lnTo>
                        <a:lnTo>
                          <a:pt x="606" y="93"/>
                        </a:lnTo>
                        <a:lnTo>
                          <a:pt x="630" y="117"/>
                        </a:lnTo>
                        <a:lnTo>
                          <a:pt x="653" y="146"/>
                        </a:lnTo>
                        <a:lnTo>
                          <a:pt x="675" y="181"/>
                        </a:lnTo>
                        <a:lnTo>
                          <a:pt x="686" y="205"/>
                        </a:lnTo>
                        <a:lnTo>
                          <a:pt x="695" y="226"/>
                        </a:lnTo>
                        <a:lnTo>
                          <a:pt x="704" y="254"/>
                        </a:lnTo>
                        <a:lnTo>
                          <a:pt x="708" y="279"/>
                        </a:lnTo>
                        <a:lnTo>
                          <a:pt x="708" y="305"/>
                        </a:lnTo>
                        <a:lnTo>
                          <a:pt x="711" y="316"/>
                        </a:lnTo>
                        <a:lnTo>
                          <a:pt x="0" y="3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861" name="Group 821"/>
                <p:cNvGrpSpPr>
                  <a:grpSpLocks/>
                </p:cNvGrpSpPr>
                <p:nvPr/>
              </p:nvGrpSpPr>
              <p:grpSpPr bwMode="auto">
                <a:xfrm>
                  <a:off x="1877" y="15022"/>
                  <a:ext cx="281" cy="390"/>
                  <a:chOff x="1877" y="15022"/>
                  <a:chExt cx="281" cy="390"/>
                </a:xfrm>
              </p:grpSpPr>
              <p:sp>
                <p:nvSpPr>
                  <p:cNvPr id="3886" name="Freeform 822"/>
                  <p:cNvSpPr>
                    <a:spLocks/>
                  </p:cNvSpPr>
                  <p:nvPr/>
                </p:nvSpPr>
                <p:spPr bwMode="auto">
                  <a:xfrm>
                    <a:off x="1877" y="15099"/>
                    <a:ext cx="280" cy="265"/>
                  </a:xfrm>
                  <a:custGeom>
                    <a:avLst/>
                    <a:gdLst>
                      <a:gd name="T0" fmla="*/ 0 w 561"/>
                      <a:gd name="T1" fmla="*/ 141 h 530"/>
                      <a:gd name="T2" fmla="*/ 13 w 561"/>
                      <a:gd name="T3" fmla="*/ 156 h 530"/>
                      <a:gd name="T4" fmla="*/ 28 w 561"/>
                      <a:gd name="T5" fmla="*/ 176 h 530"/>
                      <a:gd name="T6" fmla="*/ 38 w 561"/>
                      <a:gd name="T7" fmla="*/ 187 h 530"/>
                      <a:gd name="T8" fmla="*/ 50 w 561"/>
                      <a:gd name="T9" fmla="*/ 201 h 530"/>
                      <a:gd name="T10" fmla="*/ 61 w 561"/>
                      <a:gd name="T11" fmla="*/ 214 h 530"/>
                      <a:gd name="T12" fmla="*/ 73 w 561"/>
                      <a:gd name="T13" fmla="*/ 226 h 530"/>
                      <a:gd name="T14" fmla="*/ 81 w 561"/>
                      <a:gd name="T15" fmla="*/ 237 h 530"/>
                      <a:gd name="T16" fmla="*/ 92 w 561"/>
                      <a:gd name="T17" fmla="*/ 246 h 530"/>
                      <a:gd name="T18" fmla="*/ 101 w 561"/>
                      <a:gd name="T19" fmla="*/ 253 h 530"/>
                      <a:gd name="T20" fmla="*/ 108 w 561"/>
                      <a:gd name="T21" fmla="*/ 260 h 530"/>
                      <a:gd name="T22" fmla="*/ 120 w 561"/>
                      <a:gd name="T23" fmla="*/ 262 h 530"/>
                      <a:gd name="T24" fmla="*/ 130 w 561"/>
                      <a:gd name="T25" fmla="*/ 265 h 530"/>
                      <a:gd name="T26" fmla="*/ 144 w 561"/>
                      <a:gd name="T27" fmla="*/ 262 h 530"/>
                      <a:gd name="T28" fmla="*/ 157 w 561"/>
                      <a:gd name="T29" fmla="*/ 260 h 530"/>
                      <a:gd name="T30" fmla="*/ 165 w 561"/>
                      <a:gd name="T31" fmla="*/ 254 h 530"/>
                      <a:gd name="T32" fmla="*/ 173 w 561"/>
                      <a:gd name="T33" fmla="*/ 251 h 530"/>
                      <a:gd name="T34" fmla="*/ 181 w 561"/>
                      <a:gd name="T35" fmla="*/ 243 h 530"/>
                      <a:gd name="T36" fmla="*/ 193 w 561"/>
                      <a:gd name="T37" fmla="*/ 230 h 530"/>
                      <a:gd name="T38" fmla="*/ 202 w 561"/>
                      <a:gd name="T39" fmla="*/ 218 h 530"/>
                      <a:gd name="T40" fmla="*/ 213 w 561"/>
                      <a:gd name="T41" fmla="*/ 204 h 530"/>
                      <a:gd name="T42" fmla="*/ 220 w 561"/>
                      <a:gd name="T43" fmla="*/ 188 h 530"/>
                      <a:gd name="T44" fmla="*/ 228 w 561"/>
                      <a:gd name="T45" fmla="*/ 174 h 530"/>
                      <a:gd name="T46" fmla="*/ 235 w 561"/>
                      <a:gd name="T47" fmla="*/ 156 h 530"/>
                      <a:gd name="T48" fmla="*/ 239 w 561"/>
                      <a:gd name="T49" fmla="*/ 136 h 530"/>
                      <a:gd name="T50" fmla="*/ 240 w 561"/>
                      <a:gd name="T51" fmla="*/ 116 h 530"/>
                      <a:gd name="T52" fmla="*/ 241 w 561"/>
                      <a:gd name="T53" fmla="*/ 98 h 530"/>
                      <a:gd name="T54" fmla="*/ 245 w 561"/>
                      <a:gd name="T55" fmla="*/ 80 h 530"/>
                      <a:gd name="T56" fmla="*/ 248 w 561"/>
                      <a:gd name="T57" fmla="*/ 65 h 530"/>
                      <a:gd name="T58" fmla="*/ 252 w 561"/>
                      <a:gd name="T59" fmla="*/ 56 h 530"/>
                      <a:gd name="T60" fmla="*/ 258 w 561"/>
                      <a:gd name="T61" fmla="*/ 46 h 530"/>
                      <a:gd name="T62" fmla="*/ 264 w 561"/>
                      <a:gd name="T63" fmla="*/ 28 h 530"/>
                      <a:gd name="T64" fmla="*/ 273 w 561"/>
                      <a:gd name="T65" fmla="*/ 11 h 530"/>
                      <a:gd name="T66" fmla="*/ 280 w 561"/>
                      <a:gd name="T67" fmla="*/ 0 h 53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561" h="530">
                        <a:moveTo>
                          <a:pt x="0" y="281"/>
                        </a:moveTo>
                        <a:lnTo>
                          <a:pt x="26" y="312"/>
                        </a:lnTo>
                        <a:lnTo>
                          <a:pt x="57" y="351"/>
                        </a:lnTo>
                        <a:lnTo>
                          <a:pt x="77" y="374"/>
                        </a:lnTo>
                        <a:lnTo>
                          <a:pt x="100" y="402"/>
                        </a:lnTo>
                        <a:lnTo>
                          <a:pt x="122" y="427"/>
                        </a:lnTo>
                        <a:lnTo>
                          <a:pt x="146" y="451"/>
                        </a:lnTo>
                        <a:lnTo>
                          <a:pt x="162" y="473"/>
                        </a:lnTo>
                        <a:lnTo>
                          <a:pt x="184" y="491"/>
                        </a:lnTo>
                        <a:lnTo>
                          <a:pt x="202" y="506"/>
                        </a:lnTo>
                        <a:lnTo>
                          <a:pt x="216" y="519"/>
                        </a:lnTo>
                        <a:lnTo>
                          <a:pt x="240" y="524"/>
                        </a:lnTo>
                        <a:lnTo>
                          <a:pt x="260" y="530"/>
                        </a:lnTo>
                        <a:lnTo>
                          <a:pt x="289" y="524"/>
                        </a:lnTo>
                        <a:lnTo>
                          <a:pt x="314" y="519"/>
                        </a:lnTo>
                        <a:lnTo>
                          <a:pt x="331" y="508"/>
                        </a:lnTo>
                        <a:lnTo>
                          <a:pt x="347" y="501"/>
                        </a:lnTo>
                        <a:lnTo>
                          <a:pt x="363" y="486"/>
                        </a:lnTo>
                        <a:lnTo>
                          <a:pt x="387" y="459"/>
                        </a:lnTo>
                        <a:lnTo>
                          <a:pt x="405" y="435"/>
                        </a:lnTo>
                        <a:lnTo>
                          <a:pt x="427" y="407"/>
                        </a:lnTo>
                        <a:lnTo>
                          <a:pt x="441" y="376"/>
                        </a:lnTo>
                        <a:lnTo>
                          <a:pt x="457" y="347"/>
                        </a:lnTo>
                        <a:lnTo>
                          <a:pt x="470" y="311"/>
                        </a:lnTo>
                        <a:lnTo>
                          <a:pt x="479" y="272"/>
                        </a:lnTo>
                        <a:lnTo>
                          <a:pt x="481" y="232"/>
                        </a:lnTo>
                        <a:lnTo>
                          <a:pt x="483" y="195"/>
                        </a:lnTo>
                        <a:lnTo>
                          <a:pt x="490" y="159"/>
                        </a:lnTo>
                        <a:lnTo>
                          <a:pt x="497" y="130"/>
                        </a:lnTo>
                        <a:lnTo>
                          <a:pt x="505" y="111"/>
                        </a:lnTo>
                        <a:lnTo>
                          <a:pt x="516" y="91"/>
                        </a:lnTo>
                        <a:lnTo>
                          <a:pt x="528" y="55"/>
                        </a:lnTo>
                        <a:lnTo>
                          <a:pt x="546" y="22"/>
                        </a:lnTo>
                        <a:lnTo>
                          <a:pt x="561" y="0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887" name="Freeform 823"/>
                  <p:cNvSpPr>
                    <a:spLocks/>
                  </p:cNvSpPr>
                  <p:nvPr/>
                </p:nvSpPr>
                <p:spPr bwMode="auto">
                  <a:xfrm>
                    <a:off x="1877" y="15022"/>
                    <a:ext cx="280" cy="390"/>
                  </a:xfrm>
                  <a:custGeom>
                    <a:avLst/>
                    <a:gdLst>
                      <a:gd name="T0" fmla="*/ 0 w 561"/>
                      <a:gd name="T1" fmla="*/ 265 h 780"/>
                      <a:gd name="T2" fmla="*/ 7 w 561"/>
                      <a:gd name="T3" fmla="*/ 270 h 780"/>
                      <a:gd name="T4" fmla="*/ 14 w 561"/>
                      <a:gd name="T5" fmla="*/ 277 h 780"/>
                      <a:gd name="T6" fmla="*/ 21 w 561"/>
                      <a:gd name="T7" fmla="*/ 286 h 780"/>
                      <a:gd name="T8" fmla="*/ 29 w 561"/>
                      <a:gd name="T9" fmla="*/ 295 h 780"/>
                      <a:gd name="T10" fmla="*/ 35 w 561"/>
                      <a:gd name="T11" fmla="*/ 304 h 780"/>
                      <a:gd name="T12" fmla="*/ 40 w 561"/>
                      <a:gd name="T13" fmla="*/ 314 h 780"/>
                      <a:gd name="T14" fmla="*/ 49 w 561"/>
                      <a:gd name="T15" fmla="*/ 331 h 780"/>
                      <a:gd name="T16" fmla="*/ 63 w 561"/>
                      <a:gd name="T17" fmla="*/ 350 h 780"/>
                      <a:gd name="T18" fmla="*/ 73 w 561"/>
                      <a:gd name="T19" fmla="*/ 360 h 780"/>
                      <a:gd name="T20" fmla="*/ 84 w 561"/>
                      <a:gd name="T21" fmla="*/ 368 h 780"/>
                      <a:gd name="T22" fmla="*/ 93 w 561"/>
                      <a:gd name="T23" fmla="*/ 374 h 780"/>
                      <a:gd name="T24" fmla="*/ 99 w 561"/>
                      <a:gd name="T25" fmla="*/ 377 h 780"/>
                      <a:gd name="T26" fmla="*/ 106 w 561"/>
                      <a:gd name="T27" fmla="*/ 380 h 780"/>
                      <a:gd name="T28" fmla="*/ 120 w 561"/>
                      <a:gd name="T29" fmla="*/ 385 h 780"/>
                      <a:gd name="T30" fmla="*/ 131 w 561"/>
                      <a:gd name="T31" fmla="*/ 388 h 780"/>
                      <a:gd name="T32" fmla="*/ 141 w 561"/>
                      <a:gd name="T33" fmla="*/ 390 h 780"/>
                      <a:gd name="T34" fmla="*/ 151 w 561"/>
                      <a:gd name="T35" fmla="*/ 388 h 780"/>
                      <a:gd name="T36" fmla="*/ 163 w 561"/>
                      <a:gd name="T37" fmla="*/ 386 h 780"/>
                      <a:gd name="T38" fmla="*/ 173 w 561"/>
                      <a:gd name="T39" fmla="*/ 382 h 780"/>
                      <a:gd name="T40" fmla="*/ 185 w 561"/>
                      <a:gd name="T41" fmla="*/ 377 h 780"/>
                      <a:gd name="T42" fmla="*/ 196 w 561"/>
                      <a:gd name="T43" fmla="*/ 372 h 780"/>
                      <a:gd name="T44" fmla="*/ 203 w 561"/>
                      <a:gd name="T45" fmla="*/ 365 h 780"/>
                      <a:gd name="T46" fmla="*/ 208 w 561"/>
                      <a:gd name="T47" fmla="*/ 361 h 780"/>
                      <a:gd name="T48" fmla="*/ 213 w 561"/>
                      <a:gd name="T49" fmla="*/ 355 h 780"/>
                      <a:gd name="T50" fmla="*/ 219 w 561"/>
                      <a:gd name="T51" fmla="*/ 348 h 780"/>
                      <a:gd name="T52" fmla="*/ 225 w 561"/>
                      <a:gd name="T53" fmla="*/ 340 h 780"/>
                      <a:gd name="T54" fmla="*/ 230 w 561"/>
                      <a:gd name="T55" fmla="*/ 329 h 780"/>
                      <a:gd name="T56" fmla="*/ 237 w 561"/>
                      <a:gd name="T57" fmla="*/ 316 h 780"/>
                      <a:gd name="T58" fmla="*/ 240 w 561"/>
                      <a:gd name="T59" fmla="*/ 303 h 780"/>
                      <a:gd name="T60" fmla="*/ 245 w 561"/>
                      <a:gd name="T61" fmla="*/ 289 h 780"/>
                      <a:gd name="T62" fmla="*/ 248 w 561"/>
                      <a:gd name="T63" fmla="*/ 276 h 780"/>
                      <a:gd name="T64" fmla="*/ 250 w 561"/>
                      <a:gd name="T65" fmla="*/ 260 h 780"/>
                      <a:gd name="T66" fmla="*/ 254 w 561"/>
                      <a:gd name="T67" fmla="*/ 245 h 780"/>
                      <a:gd name="T68" fmla="*/ 258 w 561"/>
                      <a:gd name="T69" fmla="*/ 231 h 780"/>
                      <a:gd name="T70" fmla="*/ 262 w 561"/>
                      <a:gd name="T71" fmla="*/ 218 h 780"/>
                      <a:gd name="T72" fmla="*/ 265 w 561"/>
                      <a:gd name="T73" fmla="*/ 205 h 780"/>
                      <a:gd name="T74" fmla="*/ 266 w 561"/>
                      <a:gd name="T75" fmla="*/ 192 h 780"/>
                      <a:gd name="T76" fmla="*/ 266 w 561"/>
                      <a:gd name="T77" fmla="*/ 177 h 780"/>
                      <a:gd name="T78" fmla="*/ 265 w 561"/>
                      <a:gd name="T79" fmla="*/ 156 h 780"/>
                      <a:gd name="T80" fmla="*/ 265 w 561"/>
                      <a:gd name="T81" fmla="*/ 78 h 780"/>
                      <a:gd name="T82" fmla="*/ 264 w 561"/>
                      <a:gd name="T83" fmla="*/ 41 h 780"/>
                      <a:gd name="T84" fmla="*/ 264 w 561"/>
                      <a:gd name="T85" fmla="*/ 31 h 780"/>
                      <a:gd name="T86" fmla="*/ 264 w 561"/>
                      <a:gd name="T87" fmla="*/ 23 h 780"/>
                      <a:gd name="T88" fmla="*/ 266 w 561"/>
                      <a:gd name="T89" fmla="*/ 13 h 780"/>
                      <a:gd name="T90" fmla="*/ 271 w 561"/>
                      <a:gd name="T91" fmla="*/ 6 h 780"/>
                      <a:gd name="T92" fmla="*/ 280 w 561"/>
                      <a:gd name="T93" fmla="*/ 0 h 78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561" h="780">
                        <a:moveTo>
                          <a:pt x="0" y="529"/>
                        </a:moveTo>
                        <a:lnTo>
                          <a:pt x="15" y="540"/>
                        </a:lnTo>
                        <a:lnTo>
                          <a:pt x="28" y="553"/>
                        </a:lnTo>
                        <a:lnTo>
                          <a:pt x="42" y="571"/>
                        </a:lnTo>
                        <a:lnTo>
                          <a:pt x="58" y="590"/>
                        </a:lnTo>
                        <a:lnTo>
                          <a:pt x="71" y="608"/>
                        </a:lnTo>
                        <a:lnTo>
                          <a:pt x="80" y="628"/>
                        </a:lnTo>
                        <a:lnTo>
                          <a:pt x="98" y="661"/>
                        </a:lnTo>
                        <a:lnTo>
                          <a:pt x="126" y="699"/>
                        </a:lnTo>
                        <a:lnTo>
                          <a:pt x="147" y="719"/>
                        </a:lnTo>
                        <a:lnTo>
                          <a:pt x="169" y="736"/>
                        </a:lnTo>
                        <a:lnTo>
                          <a:pt x="187" y="747"/>
                        </a:lnTo>
                        <a:lnTo>
                          <a:pt x="198" y="754"/>
                        </a:lnTo>
                        <a:lnTo>
                          <a:pt x="213" y="760"/>
                        </a:lnTo>
                        <a:lnTo>
                          <a:pt x="240" y="769"/>
                        </a:lnTo>
                        <a:lnTo>
                          <a:pt x="262" y="776"/>
                        </a:lnTo>
                        <a:lnTo>
                          <a:pt x="282" y="780"/>
                        </a:lnTo>
                        <a:lnTo>
                          <a:pt x="303" y="776"/>
                        </a:lnTo>
                        <a:lnTo>
                          <a:pt x="327" y="771"/>
                        </a:lnTo>
                        <a:lnTo>
                          <a:pt x="347" y="763"/>
                        </a:lnTo>
                        <a:lnTo>
                          <a:pt x="370" y="754"/>
                        </a:lnTo>
                        <a:lnTo>
                          <a:pt x="392" y="743"/>
                        </a:lnTo>
                        <a:lnTo>
                          <a:pt x="407" y="730"/>
                        </a:lnTo>
                        <a:lnTo>
                          <a:pt x="416" y="721"/>
                        </a:lnTo>
                        <a:lnTo>
                          <a:pt x="427" y="710"/>
                        </a:lnTo>
                        <a:lnTo>
                          <a:pt x="439" y="696"/>
                        </a:lnTo>
                        <a:lnTo>
                          <a:pt x="450" y="679"/>
                        </a:lnTo>
                        <a:lnTo>
                          <a:pt x="461" y="657"/>
                        </a:lnTo>
                        <a:lnTo>
                          <a:pt x="474" y="632"/>
                        </a:lnTo>
                        <a:lnTo>
                          <a:pt x="481" y="606"/>
                        </a:lnTo>
                        <a:lnTo>
                          <a:pt x="490" y="577"/>
                        </a:lnTo>
                        <a:lnTo>
                          <a:pt x="496" y="551"/>
                        </a:lnTo>
                        <a:lnTo>
                          <a:pt x="501" y="520"/>
                        </a:lnTo>
                        <a:lnTo>
                          <a:pt x="508" y="489"/>
                        </a:lnTo>
                        <a:lnTo>
                          <a:pt x="517" y="462"/>
                        </a:lnTo>
                        <a:lnTo>
                          <a:pt x="525" y="436"/>
                        </a:lnTo>
                        <a:lnTo>
                          <a:pt x="530" y="409"/>
                        </a:lnTo>
                        <a:lnTo>
                          <a:pt x="532" y="383"/>
                        </a:lnTo>
                        <a:lnTo>
                          <a:pt x="532" y="354"/>
                        </a:lnTo>
                        <a:lnTo>
                          <a:pt x="530" y="312"/>
                        </a:lnTo>
                        <a:lnTo>
                          <a:pt x="530" y="155"/>
                        </a:lnTo>
                        <a:lnTo>
                          <a:pt x="528" y="82"/>
                        </a:lnTo>
                        <a:lnTo>
                          <a:pt x="528" y="62"/>
                        </a:lnTo>
                        <a:lnTo>
                          <a:pt x="528" y="45"/>
                        </a:lnTo>
                        <a:lnTo>
                          <a:pt x="532" y="25"/>
                        </a:lnTo>
                        <a:lnTo>
                          <a:pt x="543" y="11"/>
                        </a:lnTo>
                        <a:lnTo>
                          <a:pt x="561" y="0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888" name="Arc 824"/>
                  <p:cNvSpPr>
                    <a:spLocks/>
                  </p:cNvSpPr>
                  <p:nvPr/>
                </p:nvSpPr>
                <p:spPr bwMode="auto">
                  <a:xfrm>
                    <a:off x="2110" y="15068"/>
                    <a:ext cx="48" cy="316"/>
                  </a:xfrm>
                  <a:custGeom>
                    <a:avLst/>
                    <a:gdLst>
                      <a:gd name="T0" fmla="*/ 47 w 21600"/>
                      <a:gd name="T1" fmla="*/ 316 h 43190"/>
                      <a:gd name="T2" fmla="*/ 47 w 21600"/>
                      <a:gd name="T3" fmla="*/ 0 h 43190"/>
                      <a:gd name="T4" fmla="*/ 48 w 21600"/>
                      <a:gd name="T5" fmla="*/ 158 h 4319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0" fill="none" extrusionOk="0">
                        <a:moveTo>
                          <a:pt x="21155" y="43190"/>
                        </a:moveTo>
                        <a:cubicBezTo>
                          <a:pt x="9402" y="42948"/>
                          <a:pt x="0" y="33351"/>
                          <a:pt x="0" y="21595"/>
                        </a:cubicBezTo>
                        <a:cubicBezTo>
                          <a:pt x="-1" y="9837"/>
                          <a:pt x="9403" y="240"/>
                          <a:pt x="21157" y="-1"/>
                        </a:cubicBezTo>
                      </a:path>
                      <a:path w="21600" h="43190" stroke="0" extrusionOk="0">
                        <a:moveTo>
                          <a:pt x="21155" y="43190"/>
                        </a:moveTo>
                        <a:cubicBezTo>
                          <a:pt x="9402" y="42948"/>
                          <a:pt x="0" y="33351"/>
                          <a:pt x="0" y="21595"/>
                        </a:cubicBezTo>
                        <a:cubicBezTo>
                          <a:pt x="-1" y="9837"/>
                          <a:pt x="9403" y="240"/>
                          <a:pt x="21157" y="-1"/>
                        </a:cubicBezTo>
                        <a:lnTo>
                          <a:pt x="21600" y="21595"/>
                        </a:lnTo>
                        <a:lnTo>
                          <a:pt x="21155" y="43190"/>
                        </a:lnTo>
                        <a:close/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862" name="Group 825"/>
                <p:cNvGrpSpPr>
                  <a:grpSpLocks/>
                </p:cNvGrpSpPr>
                <p:nvPr/>
              </p:nvGrpSpPr>
              <p:grpSpPr bwMode="auto">
                <a:xfrm>
                  <a:off x="1852" y="15442"/>
                  <a:ext cx="927" cy="284"/>
                  <a:chOff x="1852" y="15442"/>
                  <a:chExt cx="927" cy="284"/>
                </a:xfrm>
              </p:grpSpPr>
              <p:sp>
                <p:nvSpPr>
                  <p:cNvPr id="3876" name="Line 826"/>
                  <p:cNvSpPr>
                    <a:spLocks noChangeShapeType="1"/>
                  </p:cNvSpPr>
                  <p:nvPr/>
                </p:nvSpPr>
                <p:spPr bwMode="auto">
                  <a:xfrm>
                    <a:off x="2778" y="15547"/>
                    <a:ext cx="1" cy="179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877" name="Rectangle 827"/>
                  <p:cNvSpPr>
                    <a:spLocks noChangeArrowheads="1"/>
                  </p:cNvSpPr>
                  <p:nvPr/>
                </p:nvSpPr>
                <p:spPr bwMode="auto">
                  <a:xfrm>
                    <a:off x="1852" y="15481"/>
                    <a:ext cx="919" cy="11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878" name="Group 828"/>
                  <p:cNvGrpSpPr>
                    <a:grpSpLocks/>
                  </p:cNvGrpSpPr>
                  <p:nvPr/>
                </p:nvGrpSpPr>
                <p:grpSpPr bwMode="auto">
                  <a:xfrm>
                    <a:off x="1885" y="15474"/>
                    <a:ext cx="196" cy="164"/>
                    <a:chOff x="1885" y="15474"/>
                    <a:chExt cx="196" cy="164"/>
                  </a:xfrm>
                </p:grpSpPr>
                <p:sp>
                  <p:nvSpPr>
                    <p:cNvPr id="3880" name="Rectangle 8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5" y="15477"/>
                      <a:ext cx="196" cy="1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grpSp>
                  <p:nvGrpSpPr>
                    <p:cNvPr id="3881" name="Group 8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4" y="15474"/>
                      <a:ext cx="140" cy="164"/>
                      <a:chOff x="1914" y="15474"/>
                      <a:chExt cx="140" cy="164"/>
                    </a:xfrm>
                  </p:grpSpPr>
                  <p:sp>
                    <p:nvSpPr>
                      <p:cNvPr id="3882" name="Line 8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14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3" name="Line 8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8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4" name="Line 8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38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5" name="Line 8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3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879" name="Freeform 835"/>
                  <p:cNvSpPr>
                    <a:spLocks/>
                  </p:cNvSpPr>
                  <p:nvPr/>
                </p:nvSpPr>
                <p:spPr bwMode="auto">
                  <a:xfrm>
                    <a:off x="2280" y="15442"/>
                    <a:ext cx="249" cy="32"/>
                  </a:xfrm>
                  <a:custGeom>
                    <a:avLst/>
                    <a:gdLst>
                      <a:gd name="T0" fmla="*/ 0 w 496"/>
                      <a:gd name="T1" fmla="*/ 0 h 64"/>
                      <a:gd name="T2" fmla="*/ 249 w 496"/>
                      <a:gd name="T3" fmla="*/ 0 h 64"/>
                      <a:gd name="T4" fmla="*/ 249 w 496"/>
                      <a:gd name="T5" fmla="*/ 17 h 64"/>
                      <a:gd name="T6" fmla="*/ 187 w 496"/>
                      <a:gd name="T7" fmla="*/ 17 h 64"/>
                      <a:gd name="T8" fmla="*/ 187 w 496"/>
                      <a:gd name="T9" fmla="*/ 32 h 64"/>
                      <a:gd name="T10" fmla="*/ 63 w 496"/>
                      <a:gd name="T11" fmla="*/ 32 h 64"/>
                      <a:gd name="T12" fmla="*/ 63 w 496"/>
                      <a:gd name="T13" fmla="*/ 17 h 64"/>
                      <a:gd name="T14" fmla="*/ 0 w 496"/>
                      <a:gd name="T15" fmla="*/ 19 h 64"/>
                      <a:gd name="T16" fmla="*/ 0 w 496"/>
                      <a:gd name="T17" fmla="*/ 0 h 6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96" h="64">
                        <a:moveTo>
                          <a:pt x="0" y="0"/>
                        </a:moveTo>
                        <a:lnTo>
                          <a:pt x="496" y="0"/>
                        </a:lnTo>
                        <a:lnTo>
                          <a:pt x="496" y="33"/>
                        </a:lnTo>
                        <a:lnTo>
                          <a:pt x="373" y="33"/>
                        </a:lnTo>
                        <a:lnTo>
                          <a:pt x="373" y="64"/>
                        </a:lnTo>
                        <a:lnTo>
                          <a:pt x="125" y="64"/>
                        </a:lnTo>
                        <a:lnTo>
                          <a:pt x="125" y="33"/>
                        </a:lnTo>
                        <a:lnTo>
                          <a:pt x="0" y="3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863" name="Group 836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1245" cy="315"/>
                  <a:chOff x="1473" y="15473"/>
                  <a:chExt cx="1245" cy="315"/>
                </a:xfrm>
              </p:grpSpPr>
              <p:grpSp>
                <p:nvGrpSpPr>
                  <p:cNvPr id="3864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2094" y="15473"/>
                    <a:ext cx="313" cy="314"/>
                    <a:chOff x="2094" y="15473"/>
                    <a:chExt cx="313" cy="314"/>
                  </a:xfrm>
                </p:grpSpPr>
                <p:sp>
                  <p:nvSpPr>
                    <p:cNvPr id="3873" name="Oval 8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4" y="15473"/>
                      <a:ext cx="313" cy="31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874" name="Oval 8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0" y="15519"/>
                      <a:ext cx="221" cy="22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875" name="Oval 8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3" y="15581"/>
                      <a:ext cx="95" cy="9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865" name="Group 841"/>
                  <p:cNvGrpSpPr>
                    <a:grpSpLocks/>
                  </p:cNvGrpSpPr>
                  <p:nvPr/>
                </p:nvGrpSpPr>
                <p:grpSpPr bwMode="auto">
                  <a:xfrm>
                    <a:off x="2404" y="15473"/>
                    <a:ext cx="314" cy="314"/>
                    <a:chOff x="2404" y="15473"/>
                    <a:chExt cx="314" cy="314"/>
                  </a:xfrm>
                </p:grpSpPr>
                <p:sp>
                  <p:nvSpPr>
                    <p:cNvPr id="3870" name="Oval 8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4" y="15473"/>
                      <a:ext cx="314" cy="31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871" name="Oval 8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1" y="15519"/>
                      <a:ext cx="220" cy="22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872" name="Oval 8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2" y="15581"/>
                      <a:ext cx="97" cy="9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866" name="Group 845"/>
                  <p:cNvGrpSpPr>
                    <a:grpSpLocks/>
                  </p:cNvGrpSpPr>
                  <p:nvPr/>
                </p:nvGrpSpPr>
                <p:grpSpPr bwMode="auto">
                  <a:xfrm>
                    <a:off x="1473" y="15473"/>
                    <a:ext cx="313" cy="315"/>
                    <a:chOff x="1473" y="15473"/>
                    <a:chExt cx="313" cy="315"/>
                  </a:xfrm>
                </p:grpSpPr>
                <p:sp>
                  <p:nvSpPr>
                    <p:cNvPr id="3867" name="Oval 8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3" y="15473"/>
                      <a:ext cx="313" cy="31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868" name="Oval 8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9" y="15519"/>
                      <a:ext cx="221" cy="22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869" name="Oval 8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0" y="15581"/>
                      <a:ext cx="97" cy="9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</p:grpSp>
          </p:grpSp>
        </p:grpSp>
        <p:grpSp>
          <p:nvGrpSpPr>
            <p:cNvPr id="3942" name="Group 763"/>
            <p:cNvGrpSpPr>
              <a:grpSpLocks/>
            </p:cNvGrpSpPr>
            <p:nvPr/>
          </p:nvGrpSpPr>
          <p:grpSpPr bwMode="auto">
            <a:xfrm>
              <a:off x="3283119" y="4365566"/>
              <a:ext cx="288925" cy="95250"/>
              <a:chOff x="158" y="1162"/>
              <a:chExt cx="235" cy="84"/>
            </a:xfrm>
          </p:grpSpPr>
          <p:grpSp>
            <p:nvGrpSpPr>
              <p:cNvPr id="3943" name="Group 764"/>
              <p:cNvGrpSpPr>
                <a:grpSpLocks/>
              </p:cNvGrpSpPr>
              <p:nvPr/>
            </p:nvGrpSpPr>
            <p:grpSpPr bwMode="auto">
              <a:xfrm flipH="1">
                <a:off x="158" y="1162"/>
                <a:ext cx="181" cy="84"/>
                <a:chOff x="2160" y="14589"/>
                <a:chExt cx="3068" cy="1198"/>
              </a:xfrm>
            </p:grpSpPr>
            <p:grpSp>
              <p:nvGrpSpPr>
                <p:cNvPr id="3999" name="Group 765"/>
                <p:cNvGrpSpPr>
                  <a:grpSpLocks/>
                </p:cNvGrpSpPr>
                <p:nvPr/>
              </p:nvGrpSpPr>
              <p:grpSpPr bwMode="auto">
                <a:xfrm>
                  <a:off x="2160" y="14589"/>
                  <a:ext cx="3068" cy="850"/>
                  <a:chOff x="2160" y="14589"/>
                  <a:chExt cx="3068" cy="850"/>
                </a:xfrm>
              </p:grpSpPr>
              <p:sp>
                <p:nvSpPr>
                  <p:cNvPr id="4026" name="Rectangle 76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4589"/>
                    <a:ext cx="3068" cy="850"/>
                  </a:xfrm>
                  <a:prstGeom prst="rect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4027" name="Rectangle 76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4619"/>
                    <a:ext cx="3068" cy="790"/>
                  </a:xfrm>
                  <a:prstGeom prst="rect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4000" name="Group 768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45"/>
                  <a:chOff x="3012" y="15442"/>
                  <a:chExt cx="2049" cy="345"/>
                </a:xfrm>
              </p:grpSpPr>
              <p:grpSp>
                <p:nvGrpSpPr>
                  <p:cNvPr id="4001" name="Group 769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049" cy="304"/>
                    <a:chOff x="3012" y="15442"/>
                    <a:chExt cx="2049" cy="304"/>
                  </a:xfrm>
                </p:grpSpPr>
                <p:grpSp>
                  <p:nvGrpSpPr>
                    <p:cNvPr id="4010" name="Group 7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42"/>
                      <a:ext cx="248" cy="232"/>
                      <a:chOff x="3012" y="15442"/>
                      <a:chExt cx="248" cy="232"/>
                    </a:xfrm>
                  </p:grpSpPr>
                  <p:sp>
                    <p:nvSpPr>
                      <p:cNvPr id="4023" name="Freeform 7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442"/>
                        <a:ext cx="248" cy="33"/>
                      </a:xfrm>
                      <a:custGeom>
                        <a:avLst/>
                        <a:gdLst>
                          <a:gd name="T0" fmla="*/ 0 w 495"/>
                          <a:gd name="T1" fmla="*/ 2 h 66"/>
                          <a:gd name="T2" fmla="*/ 248 w 495"/>
                          <a:gd name="T3" fmla="*/ 0 h 66"/>
                          <a:gd name="T4" fmla="*/ 216 w 495"/>
                          <a:gd name="T5" fmla="*/ 32 h 66"/>
                          <a:gd name="T6" fmla="*/ 30 w 495"/>
                          <a:gd name="T7" fmla="*/ 33 h 66"/>
                          <a:gd name="T8" fmla="*/ 0 w 495"/>
                          <a:gd name="T9" fmla="*/ 2 h 6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95" h="66">
                            <a:moveTo>
                              <a:pt x="0" y="4"/>
                            </a:moveTo>
                            <a:lnTo>
                              <a:pt x="495" y="0"/>
                            </a:lnTo>
                            <a:lnTo>
                              <a:pt x="432" y="64"/>
                            </a:lnTo>
                            <a:lnTo>
                              <a:pt x="60" y="66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24" name="Freeform 7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5" y="15475"/>
                        <a:ext cx="123" cy="15"/>
                      </a:xfrm>
                      <a:custGeom>
                        <a:avLst/>
                        <a:gdLst>
                          <a:gd name="T0" fmla="*/ 0 w 247"/>
                          <a:gd name="T1" fmla="*/ 1 h 31"/>
                          <a:gd name="T2" fmla="*/ 123 w 247"/>
                          <a:gd name="T3" fmla="*/ 0 h 31"/>
                          <a:gd name="T4" fmla="*/ 108 w 247"/>
                          <a:gd name="T5" fmla="*/ 14 h 31"/>
                          <a:gd name="T6" fmla="*/ 14 w 247"/>
                          <a:gd name="T7" fmla="*/ 15 h 31"/>
                          <a:gd name="T8" fmla="*/ 0 w 247"/>
                          <a:gd name="T9" fmla="*/ 1 h 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47" h="31">
                            <a:moveTo>
                              <a:pt x="0" y="2"/>
                            </a:moveTo>
                            <a:lnTo>
                              <a:pt x="247" y="0"/>
                            </a:lnTo>
                            <a:lnTo>
                              <a:pt x="216" y="29"/>
                            </a:lnTo>
                            <a:lnTo>
                              <a:pt x="29" y="31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25" name="Rectangle 7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3" y="15493"/>
                        <a:ext cx="24" cy="1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>
                        <a:lvl1pPr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endParaRPr lang="de-DE" altLang="de-DE"/>
                      </a:p>
                    </p:txBody>
                  </p:sp>
                </p:grpSp>
                <p:grpSp>
                  <p:nvGrpSpPr>
                    <p:cNvPr id="4011" name="Group 7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53" y="15442"/>
                      <a:ext cx="390" cy="304"/>
                      <a:chOff x="4253" y="15442"/>
                      <a:chExt cx="390" cy="304"/>
                    </a:xfrm>
                  </p:grpSpPr>
                  <p:sp>
                    <p:nvSpPr>
                      <p:cNvPr id="4018" name="Freeform 7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3" y="15445"/>
                        <a:ext cx="389" cy="61"/>
                      </a:xfrm>
                      <a:custGeom>
                        <a:avLst/>
                        <a:gdLst>
                          <a:gd name="T0" fmla="*/ 0 w 778"/>
                          <a:gd name="T1" fmla="*/ 0 h 122"/>
                          <a:gd name="T2" fmla="*/ 389 w 778"/>
                          <a:gd name="T3" fmla="*/ 0 h 122"/>
                          <a:gd name="T4" fmla="*/ 389 w 778"/>
                          <a:gd name="T5" fmla="*/ 61 h 122"/>
                          <a:gd name="T6" fmla="*/ 31 w 778"/>
                          <a:gd name="T7" fmla="*/ 61 h 122"/>
                          <a:gd name="T8" fmla="*/ 0 w 778"/>
                          <a:gd name="T9" fmla="*/ 0 h 1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778" h="122">
                            <a:moveTo>
                              <a:pt x="0" y="0"/>
                            </a:moveTo>
                            <a:lnTo>
                              <a:pt x="778" y="0"/>
                            </a:lnTo>
                            <a:lnTo>
                              <a:pt x="778" y="122"/>
                            </a:lnTo>
                            <a:lnTo>
                              <a:pt x="62" y="1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019" name="Group 7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83" y="15442"/>
                        <a:ext cx="329" cy="70"/>
                        <a:chOff x="4283" y="15442"/>
                        <a:chExt cx="329" cy="70"/>
                      </a:xfrm>
                    </p:grpSpPr>
                    <p:sp>
                      <p:nvSpPr>
                        <p:cNvPr id="4021" name="Freeform 7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83" y="15458"/>
                          <a:ext cx="296" cy="47"/>
                        </a:xfrm>
                        <a:custGeom>
                          <a:avLst/>
                          <a:gdLst>
                            <a:gd name="T0" fmla="*/ 0 w 591"/>
                            <a:gd name="T1" fmla="*/ 47 h 93"/>
                            <a:gd name="T2" fmla="*/ 47 w 591"/>
                            <a:gd name="T3" fmla="*/ 0 h 93"/>
                            <a:gd name="T4" fmla="*/ 296 w 591"/>
                            <a:gd name="T5" fmla="*/ 0 h 93"/>
                            <a:gd name="T6" fmla="*/ 296 w 591"/>
                            <a:gd name="T7" fmla="*/ 47 h 9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0" t="0" r="r" b="b"/>
                          <a:pathLst>
                            <a:path w="591" h="93">
                              <a:moveTo>
                                <a:pt x="0" y="93"/>
                              </a:moveTo>
                              <a:lnTo>
                                <a:pt x="94" y="0"/>
                              </a:lnTo>
                              <a:lnTo>
                                <a:pt x="591" y="0"/>
                              </a:lnTo>
                              <a:lnTo>
                                <a:pt x="591" y="93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444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022" name="Line 7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11" y="15442"/>
                          <a:ext cx="1" cy="70"/>
                        </a:xfrm>
                        <a:prstGeom prst="line">
                          <a:avLst/>
                        </a:prstGeom>
                        <a:noFill/>
                        <a:ln w="444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4020" name="Line 7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42" y="15505"/>
                        <a:ext cx="1" cy="24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012" name="Group 7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73" y="15442"/>
                      <a:ext cx="388" cy="304"/>
                      <a:chOff x="4673" y="15442"/>
                      <a:chExt cx="388" cy="304"/>
                    </a:xfrm>
                  </p:grpSpPr>
                  <p:sp>
                    <p:nvSpPr>
                      <p:cNvPr id="4013" name="Freeform 7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73" y="15445"/>
                        <a:ext cx="387" cy="61"/>
                      </a:xfrm>
                      <a:custGeom>
                        <a:avLst/>
                        <a:gdLst>
                          <a:gd name="T0" fmla="*/ 0 w 774"/>
                          <a:gd name="T1" fmla="*/ 0 h 122"/>
                          <a:gd name="T2" fmla="*/ 387 w 774"/>
                          <a:gd name="T3" fmla="*/ 0 h 122"/>
                          <a:gd name="T4" fmla="*/ 387 w 774"/>
                          <a:gd name="T5" fmla="*/ 61 h 122"/>
                          <a:gd name="T6" fmla="*/ 30 w 774"/>
                          <a:gd name="T7" fmla="*/ 61 h 122"/>
                          <a:gd name="T8" fmla="*/ 0 w 774"/>
                          <a:gd name="T9" fmla="*/ 0 h 1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774" h="122">
                            <a:moveTo>
                              <a:pt x="0" y="0"/>
                            </a:moveTo>
                            <a:lnTo>
                              <a:pt x="774" y="0"/>
                            </a:lnTo>
                            <a:lnTo>
                              <a:pt x="774" y="122"/>
                            </a:lnTo>
                            <a:lnTo>
                              <a:pt x="59" y="1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014" name="Group 7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3" y="15442"/>
                        <a:ext cx="327" cy="70"/>
                        <a:chOff x="4703" y="15442"/>
                        <a:chExt cx="327" cy="70"/>
                      </a:xfrm>
                    </p:grpSpPr>
                    <p:sp>
                      <p:nvSpPr>
                        <p:cNvPr id="4016" name="Freeform 7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3" y="15458"/>
                          <a:ext cx="296" cy="47"/>
                        </a:xfrm>
                        <a:custGeom>
                          <a:avLst/>
                          <a:gdLst>
                            <a:gd name="T0" fmla="*/ 0 w 592"/>
                            <a:gd name="T1" fmla="*/ 47 h 93"/>
                            <a:gd name="T2" fmla="*/ 49 w 592"/>
                            <a:gd name="T3" fmla="*/ 0 h 93"/>
                            <a:gd name="T4" fmla="*/ 296 w 592"/>
                            <a:gd name="T5" fmla="*/ 0 h 93"/>
                            <a:gd name="T6" fmla="*/ 296 w 592"/>
                            <a:gd name="T7" fmla="*/ 47 h 9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0" t="0" r="r" b="b"/>
                          <a:pathLst>
                            <a:path w="592" h="93">
                              <a:moveTo>
                                <a:pt x="0" y="93"/>
                              </a:moveTo>
                              <a:lnTo>
                                <a:pt x="97" y="0"/>
                              </a:lnTo>
                              <a:lnTo>
                                <a:pt x="592" y="0"/>
                              </a:lnTo>
                              <a:lnTo>
                                <a:pt x="592" y="93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444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017" name="Line 7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029" y="15442"/>
                          <a:ext cx="1" cy="70"/>
                        </a:xfrm>
                        <a:prstGeom prst="line">
                          <a:avLst/>
                        </a:prstGeom>
                        <a:noFill/>
                        <a:ln w="444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4015" name="Line 7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60" y="15505"/>
                        <a:ext cx="1" cy="24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002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4299" y="15473"/>
                    <a:ext cx="314" cy="314"/>
                    <a:chOff x="4299" y="15473"/>
                    <a:chExt cx="314" cy="314"/>
                  </a:xfrm>
                </p:grpSpPr>
                <p:sp>
                  <p:nvSpPr>
                    <p:cNvPr id="4007" name="Oval 7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9" y="15473"/>
                      <a:ext cx="314" cy="31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4008" name="Oval 7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4" y="15519"/>
                      <a:ext cx="222" cy="22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4009" name="Oval 7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8" y="15581"/>
                      <a:ext cx="95" cy="9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4003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4719" y="15473"/>
                    <a:ext cx="312" cy="314"/>
                    <a:chOff x="4719" y="15473"/>
                    <a:chExt cx="312" cy="314"/>
                  </a:xfrm>
                </p:grpSpPr>
                <p:sp>
                  <p:nvSpPr>
                    <p:cNvPr id="4004" name="Oval 7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9" y="15473"/>
                      <a:ext cx="312" cy="31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4005" name="Oval 7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5" y="15519"/>
                      <a:ext cx="220" cy="22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4006" name="Oval 7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7" y="15581"/>
                      <a:ext cx="96" cy="9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</p:grpSp>
          </p:grpSp>
          <p:grpSp>
            <p:nvGrpSpPr>
              <p:cNvPr id="3944" name="Group 794"/>
              <p:cNvGrpSpPr>
                <a:grpSpLocks/>
              </p:cNvGrpSpPr>
              <p:nvPr/>
            </p:nvGrpSpPr>
            <p:grpSpPr bwMode="auto">
              <a:xfrm flipH="1">
                <a:off x="302" y="1184"/>
                <a:ext cx="91" cy="62"/>
                <a:chOff x="1244" y="14897"/>
                <a:chExt cx="1535" cy="891"/>
              </a:xfrm>
            </p:grpSpPr>
            <p:grpSp>
              <p:nvGrpSpPr>
                <p:cNvPr id="3945" name="Group 795"/>
                <p:cNvGrpSpPr>
                  <a:grpSpLocks/>
                </p:cNvGrpSpPr>
                <p:nvPr/>
              </p:nvGrpSpPr>
              <p:grpSpPr bwMode="auto">
                <a:xfrm>
                  <a:off x="1244" y="14897"/>
                  <a:ext cx="630" cy="701"/>
                  <a:chOff x="1244" y="14897"/>
                  <a:chExt cx="630" cy="701"/>
                </a:xfrm>
              </p:grpSpPr>
              <p:sp>
                <p:nvSpPr>
                  <p:cNvPr id="3977" name="Rectangle 796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15228"/>
                    <a:ext cx="26" cy="86"/>
                  </a:xfrm>
                  <a:prstGeom prst="rect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3978" name="Freeform 797"/>
                  <p:cNvSpPr>
                    <a:spLocks/>
                  </p:cNvSpPr>
                  <p:nvPr/>
                </p:nvSpPr>
                <p:spPr bwMode="auto">
                  <a:xfrm>
                    <a:off x="1256" y="14897"/>
                    <a:ext cx="589" cy="545"/>
                  </a:xfrm>
                  <a:custGeom>
                    <a:avLst/>
                    <a:gdLst>
                      <a:gd name="T0" fmla="*/ 124 w 1179"/>
                      <a:gd name="T1" fmla="*/ 16 h 1091"/>
                      <a:gd name="T2" fmla="*/ 156 w 1179"/>
                      <a:gd name="T3" fmla="*/ 0 h 1091"/>
                      <a:gd name="T4" fmla="*/ 543 w 1179"/>
                      <a:gd name="T5" fmla="*/ 0 h 1091"/>
                      <a:gd name="T6" fmla="*/ 575 w 1179"/>
                      <a:gd name="T7" fmla="*/ 15 h 1091"/>
                      <a:gd name="T8" fmla="*/ 575 w 1179"/>
                      <a:gd name="T9" fmla="*/ 205 h 1091"/>
                      <a:gd name="T10" fmla="*/ 589 w 1179"/>
                      <a:gd name="T11" fmla="*/ 249 h 1091"/>
                      <a:gd name="T12" fmla="*/ 589 w 1179"/>
                      <a:gd name="T13" fmla="*/ 545 h 1091"/>
                      <a:gd name="T14" fmla="*/ 0 w 1179"/>
                      <a:gd name="T15" fmla="*/ 545 h 1091"/>
                      <a:gd name="T16" fmla="*/ 0 w 1179"/>
                      <a:gd name="T17" fmla="*/ 281 h 1091"/>
                      <a:gd name="T18" fmla="*/ 46 w 1179"/>
                      <a:gd name="T19" fmla="*/ 249 h 1091"/>
                      <a:gd name="T20" fmla="*/ 110 w 1179"/>
                      <a:gd name="T21" fmla="*/ 63 h 1091"/>
                      <a:gd name="T22" fmla="*/ 124 w 1179"/>
                      <a:gd name="T23" fmla="*/ 63 h 1091"/>
                      <a:gd name="T24" fmla="*/ 61 w 1179"/>
                      <a:gd name="T25" fmla="*/ 249 h 1091"/>
                      <a:gd name="T26" fmla="*/ 171 w 1179"/>
                      <a:gd name="T27" fmla="*/ 249 h 1091"/>
                      <a:gd name="T28" fmla="*/ 124 w 1179"/>
                      <a:gd name="T29" fmla="*/ 63 h 1091"/>
                      <a:gd name="T30" fmla="*/ 139 w 1179"/>
                      <a:gd name="T31" fmla="*/ 63 h 1091"/>
                      <a:gd name="T32" fmla="*/ 186 w 1179"/>
                      <a:gd name="T33" fmla="*/ 249 h 1091"/>
                      <a:gd name="T34" fmla="*/ 387 w 1179"/>
                      <a:gd name="T35" fmla="*/ 249 h 1091"/>
                      <a:gd name="T36" fmla="*/ 325 w 1179"/>
                      <a:gd name="T37" fmla="*/ 63 h 1091"/>
                      <a:gd name="T38" fmla="*/ 357 w 1179"/>
                      <a:gd name="T39" fmla="*/ 63 h 1091"/>
                      <a:gd name="T40" fmla="*/ 419 w 1179"/>
                      <a:gd name="T41" fmla="*/ 249 h 1091"/>
                      <a:gd name="T42" fmla="*/ 575 w 1179"/>
                      <a:gd name="T43" fmla="*/ 249 h 1091"/>
                      <a:gd name="T44" fmla="*/ 512 w 1179"/>
                      <a:gd name="T45" fmla="*/ 63 h 1091"/>
                      <a:gd name="T46" fmla="*/ 357 w 1179"/>
                      <a:gd name="T47" fmla="*/ 63 h 1091"/>
                      <a:gd name="T48" fmla="*/ 325 w 1179"/>
                      <a:gd name="T49" fmla="*/ 63 h 1091"/>
                      <a:gd name="T50" fmla="*/ 139 w 1179"/>
                      <a:gd name="T51" fmla="*/ 63 h 1091"/>
                      <a:gd name="T52" fmla="*/ 124 w 1179"/>
                      <a:gd name="T53" fmla="*/ 63 h 1091"/>
                      <a:gd name="T54" fmla="*/ 110 w 1179"/>
                      <a:gd name="T55" fmla="*/ 63 h 1091"/>
                      <a:gd name="T56" fmla="*/ 124 w 1179"/>
                      <a:gd name="T57" fmla="*/ 31 h 1091"/>
                      <a:gd name="T58" fmla="*/ 124 w 1179"/>
                      <a:gd name="T59" fmla="*/ 16 h 1091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1179" h="1091">
                        <a:moveTo>
                          <a:pt x="249" y="33"/>
                        </a:moveTo>
                        <a:lnTo>
                          <a:pt x="312" y="0"/>
                        </a:lnTo>
                        <a:lnTo>
                          <a:pt x="1086" y="0"/>
                        </a:lnTo>
                        <a:lnTo>
                          <a:pt x="1150" y="30"/>
                        </a:lnTo>
                        <a:lnTo>
                          <a:pt x="1150" y="410"/>
                        </a:lnTo>
                        <a:lnTo>
                          <a:pt x="1179" y="499"/>
                        </a:lnTo>
                        <a:lnTo>
                          <a:pt x="1179" y="1091"/>
                        </a:lnTo>
                        <a:lnTo>
                          <a:pt x="0" y="1091"/>
                        </a:lnTo>
                        <a:lnTo>
                          <a:pt x="0" y="563"/>
                        </a:lnTo>
                        <a:lnTo>
                          <a:pt x="93" y="499"/>
                        </a:lnTo>
                        <a:lnTo>
                          <a:pt x="220" y="126"/>
                        </a:lnTo>
                        <a:lnTo>
                          <a:pt x="249" y="126"/>
                        </a:lnTo>
                        <a:lnTo>
                          <a:pt x="123" y="499"/>
                        </a:lnTo>
                        <a:lnTo>
                          <a:pt x="343" y="499"/>
                        </a:lnTo>
                        <a:lnTo>
                          <a:pt x="249" y="126"/>
                        </a:lnTo>
                        <a:lnTo>
                          <a:pt x="279" y="126"/>
                        </a:lnTo>
                        <a:lnTo>
                          <a:pt x="372" y="499"/>
                        </a:lnTo>
                        <a:lnTo>
                          <a:pt x="775" y="499"/>
                        </a:lnTo>
                        <a:lnTo>
                          <a:pt x="651" y="126"/>
                        </a:lnTo>
                        <a:lnTo>
                          <a:pt x="715" y="126"/>
                        </a:lnTo>
                        <a:lnTo>
                          <a:pt x="838" y="499"/>
                        </a:lnTo>
                        <a:lnTo>
                          <a:pt x="1150" y="499"/>
                        </a:lnTo>
                        <a:lnTo>
                          <a:pt x="1025" y="126"/>
                        </a:lnTo>
                        <a:lnTo>
                          <a:pt x="715" y="126"/>
                        </a:lnTo>
                        <a:lnTo>
                          <a:pt x="651" y="126"/>
                        </a:lnTo>
                        <a:lnTo>
                          <a:pt x="279" y="126"/>
                        </a:lnTo>
                        <a:lnTo>
                          <a:pt x="249" y="126"/>
                        </a:lnTo>
                        <a:lnTo>
                          <a:pt x="220" y="126"/>
                        </a:lnTo>
                        <a:lnTo>
                          <a:pt x="249" y="62"/>
                        </a:lnTo>
                        <a:lnTo>
                          <a:pt x="249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979" name="Line 798"/>
                  <p:cNvSpPr>
                    <a:spLocks noChangeShapeType="1"/>
                  </p:cNvSpPr>
                  <p:nvPr/>
                </p:nvSpPr>
                <p:spPr bwMode="auto">
                  <a:xfrm>
                    <a:off x="1427" y="15146"/>
                    <a:ext cx="1" cy="289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980" name="Freeform 799"/>
                  <p:cNvSpPr>
                    <a:spLocks/>
                  </p:cNvSpPr>
                  <p:nvPr/>
                </p:nvSpPr>
                <p:spPr bwMode="auto">
                  <a:xfrm>
                    <a:off x="1586" y="14928"/>
                    <a:ext cx="73" cy="437"/>
                  </a:xfrm>
                  <a:custGeom>
                    <a:avLst/>
                    <a:gdLst>
                      <a:gd name="T0" fmla="*/ 0 w 147"/>
                      <a:gd name="T1" fmla="*/ 0 h 876"/>
                      <a:gd name="T2" fmla="*/ 73 w 147"/>
                      <a:gd name="T3" fmla="*/ 218 h 876"/>
                      <a:gd name="T4" fmla="*/ 73 w 147"/>
                      <a:gd name="T5" fmla="*/ 437 h 87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47" h="876">
                        <a:moveTo>
                          <a:pt x="0" y="0"/>
                        </a:moveTo>
                        <a:lnTo>
                          <a:pt x="147" y="437"/>
                        </a:lnTo>
                        <a:lnTo>
                          <a:pt x="147" y="876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3981" name="Group 800"/>
                  <p:cNvGrpSpPr>
                    <a:grpSpLocks/>
                  </p:cNvGrpSpPr>
                  <p:nvPr/>
                </p:nvGrpSpPr>
                <p:grpSpPr bwMode="auto">
                  <a:xfrm>
                    <a:off x="1244" y="15445"/>
                    <a:ext cx="598" cy="153"/>
                    <a:chOff x="1244" y="15445"/>
                    <a:chExt cx="598" cy="153"/>
                  </a:xfrm>
                </p:grpSpPr>
                <p:sp>
                  <p:nvSpPr>
                    <p:cNvPr id="3995" name="Rectangle 8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4" y="15445"/>
                      <a:ext cx="598" cy="15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grpSp>
                  <p:nvGrpSpPr>
                    <p:cNvPr id="3996" name="Group 8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1" y="15458"/>
                      <a:ext cx="178" cy="17"/>
                      <a:chOff x="1271" y="15458"/>
                      <a:chExt cx="178" cy="17"/>
                    </a:xfrm>
                  </p:grpSpPr>
                  <p:sp>
                    <p:nvSpPr>
                      <p:cNvPr id="3997" name="Line 8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1" y="15458"/>
                        <a:ext cx="178" cy="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98" name="Line 80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87" y="15474"/>
                        <a:ext cx="162" cy="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82" name="Group 805"/>
                  <p:cNvGrpSpPr>
                    <a:grpSpLocks/>
                  </p:cNvGrpSpPr>
                  <p:nvPr/>
                </p:nvGrpSpPr>
                <p:grpSpPr bwMode="auto">
                  <a:xfrm>
                    <a:off x="1256" y="15365"/>
                    <a:ext cx="582" cy="17"/>
                    <a:chOff x="1256" y="15365"/>
                    <a:chExt cx="582" cy="17"/>
                  </a:xfrm>
                </p:grpSpPr>
                <p:sp>
                  <p:nvSpPr>
                    <p:cNvPr id="3993" name="Line 8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6" y="15381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4" name="Line 8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6" y="15365"/>
                      <a:ext cx="58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983" name="Line 808"/>
                  <p:cNvSpPr>
                    <a:spLocks noChangeShapeType="1"/>
                  </p:cNvSpPr>
                  <p:nvPr/>
                </p:nvSpPr>
                <p:spPr bwMode="auto">
                  <a:xfrm>
                    <a:off x="1830" y="15146"/>
                    <a:ext cx="1" cy="303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3984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1441" y="15021"/>
                    <a:ext cx="73" cy="217"/>
                    <a:chOff x="1441" y="15021"/>
                    <a:chExt cx="73" cy="217"/>
                  </a:xfrm>
                </p:grpSpPr>
                <p:sp>
                  <p:nvSpPr>
                    <p:cNvPr id="3987" name="AutoShape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1" y="15021"/>
                      <a:ext cx="51" cy="160"/>
                    </a:xfrm>
                    <a:prstGeom prst="roundRect">
                      <a:avLst>
                        <a:gd name="adj" fmla="val 48412"/>
                      </a:avLst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988" name="AutoShape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6" y="15213"/>
                      <a:ext cx="25" cy="2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989" name="AutoShape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5" y="15201"/>
                      <a:ext cx="19" cy="1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grpSp>
                  <p:nvGrpSpPr>
                    <p:cNvPr id="3990" name="Group 8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58" y="15114"/>
                      <a:ext cx="54" cy="111"/>
                      <a:chOff x="1458" y="15114"/>
                      <a:chExt cx="54" cy="111"/>
                    </a:xfrm>
                  </p:grpSpPr>
                  <p:sp>
                    <p:nvSpPr>
                      <p:cNvPr id="3991" name="Freeform 8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58" y="15114"/>
                        <a:ext cx="1" cy="111"/>
                      </a:xfrm>
                      <a:custGeom>
                        <a:avLst/>
                        <a:gdLst>
                          <a:gd name="T0" fmla="*/ 0 w 1"/>
                          <a:gd name="T1" fmla="*/ 0 h 221"/>
                          <a:gd name="T2" fmla="*/ 0 w 1"/>
                          <a:gd name="T3" fmla="*/ 111 h 221"/>
                          <a:gd name="T4" fmla="*/ 0 w 1"/>
                          <a:gd name="T5" fmla="*/ 95 h 221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" h="221">
                            <a:moveTo>
                              <a:pt x="0" y="0"/>
                            </a:moveTo>
                            <a:lnTo>
                              <a:pt x="0" y="221"/>
                            </a:lnTo>
                            <a:lnTo>
                              <a:pt x="0" y="190"/>
                            </a:lnTo>
                          </a:path>
                        </a:pathLst>
                      </a:custGeom>
                      <a:noFill/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92" name="Line 8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58" y="15178"/>
                        <a:ext cx="54" cy="35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985" name="Freeform 816"/>
                  <p:cNvSpPr>
                    <a:spLocks/>
                  </p:cNvSpPr>
                  <p:nvPr/>
                </p:nvSpPr>
                <p:spPr bwMode="auto">
                  <a:xfrm>
                    <a:off x="1581" y="15162"/>
                    <a:ext cx="62" cy="19"/>
                  </a:xfrm>
                  <a:custGeom>
                    <a:avLst/>
                    <a:gdLst>
                      <a:gd name="T0" fmla="*/ 0 w 124"/>
                      <a:gd name="T1" fmla="*/ 0 h 37"/>
                      <a:gd name="T2" fmla="*/ 62 w 124"/>
                      <a:gd name="T3" fmla="*/ 0 h 37"/>
                      <a:gd name="T4" fmla="*/ 62 w 124"/>
                      <a:gd name="T5" fmla="*/ 8 h 37"/>
                      <a:gd name="T6" fmla="*/ 62 w 124"/>
                      <a:gd name="T7" fmla="*/ 19 h 37"/>
                      <a:gd name="T8" fmla="*/ 48 w 124"/>
                      <a:gd name="T9" fmla="*/ 19 h 37"/>
                      <a:gd name="T10" fmla="*/ 48 w 124"/>
                      <a:gd name="T11" fmla="*/ 8 h 37"/>
                      <a:gd name="T12" fmla="*/ 0 w 124"/>
                      <a:gd name="T13" fmla="*/ 8 h 37"/>
                      <a:gd name="T14" fmla="*/ 0 w 124"/>
                      <a:gd name="T15" fmla="*/ 0 h 3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24" h="37">
                        <a:moveTo>
                          <a:pt x="0" y="0"/>
                        </a:moveTo>
                        <a:lnTo>
                          <a:pt x="124" y="0"/>
                        </a:lnTo>
                        <a:lnTo>
                          <a:pt x="124" y="16"/>
                        </a:lnTo>
                        <a:lnTo>
                          <a:pt x="124" y="37"/>
                        </a:lnTo>
                        <a:lnTo>
                          <a:pt x="95" y="37"/>
                        </a:lnTo>
                        <a:lnTo>
                          <a:pt x="95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986" name="Freeform 817"/>
                  <p:cNvSpPr>
                    <a:spLocks/>
                  </p:cNvSpPr>
                  <p:nvPr/>
                </p:nvSpPr>
                <p:spPr bwMode="auto">
                  <a:xfrm>
                    <a:off x="1382" y="14911"/>
                    <a:ext cx="448" cy="14"/>
                  </a:xfrm>
                  <a:custGeom>
                    <a:avLst/>
                    <a:gdLst>
                      <a:gd name="T0" fmla="*/ 0 w 898"/>
                      <a:gd name="T1" fmla="*/ 0 h 27"/>
                      <a:gd name="T2" fmla="*/ 448 w 898"/>
                      <a:gd name="T3" fmla="*/ 0 h 27"/>
                      <a:gd name="T4" fmla="*/ 448 w 898"/>
                      <a:gd name="T5" fmla="*/ 14 h 27"/>
                      <a:gd name="T6" fmla="*/ 1 w 898"/>
                      <a:gd name="T7" fmla="*/ 14 h 27"/>
                      <a:gd name="T8" fmla="*/ 0 w 898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98" h="27">
                        <a:moveTo>
                          <a:pt x="0" y="0"/>
                        </a:moveTo>
                        <a:lnTo>
                          <a:pt x="898" y="0"/>
                        </a:lnTo>
                        <a:lnTo>
                          <a:pt x="898" y="27"/>
                        </a:lnTo>
                        <a:lnTo>
                          <a:pt x="2" y="2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946" name="Group 818"/>
                <p:cNvGrpSpPr>
                  <a:grpSpLocks/>
                </p:cNvGrpSpPr>
                <p:nvPr/>
              </p:nvGrpSpPr>
              <p:grpSpPr bwMode="auto">
                <a:xfrm>
                  <a:off x="1377" y="15381"/>
                  <a:ext cx="498" cy="220"/>
                  <a:chOff x="1377" y="15381"/>
                  <a:chExt cx="498" cy="220"/>
                </a:xfrm>
              </p:grpSpPr>
              <p:sp>
                <p:nvSpPr>
                  <p:cNvPr id="3975" name="Freeform 819"/>
                  <p:cNvSpPr>
                    <a:spLocks/>
                  </p:cNvSpPr>
                  <p:nvPr/>
                </p:nvSpPr>
                <p:spPr bwMode="auto">
                  <a:xfrm>
                    <a:off x="1377" y="15381"/>
                    <a:ext cx="498" cy="219"/>
                  </a:xfrm>
                  <a:custGeom>
                    <a:avLst/>
                    <a:gdLst>
                      <a:gd name="T0" fmla="*/ 0 w 996"/>
                      <a:gd name="T1" fmla="*/ 219 h 438"/>
                      <a:gd name="T2" fmla="*/ 0 w 996"/>
                      <a:gd name="T3" fmla="*/ 196 h 438"/>
                      <a:gd name="T4" fmla="*/ 6 w 996"/>
                      <a:gd name="T5" fmla="*/ 172 h 438"/>
                      <a:gd name="T6" fmla="*/ 14 w 996"/>
                      <a:gd name="T7" fmla="*/ 144 h 438"/>
                      <a:gd name="T8" fmla="*/ 27 w 996"/>
                      <a:gd name="T9" fmla="*/ 120 h 438"/>
                      <a:gd name="T10" fmla="*/ 43 w 996"/>
                      <a:gd name="T11" fmla="*/ 96 h 438"/>
                      <a:gd name="T12" fmla="*/ 60 w 996"/>
                      <a:gd name="T13" fmla="*/ 77 h 438"/>
                      <a:gd name="T14" fmla="*/ 82 w 996"/>
                      <a:gd name="T15" fmla="*/ 57 h 438"/>
                      <a:gd name="T16" fmla="*/ 111 w 996"/>
                      <a:gd name="T17" fmla="*/ 37 h 438"/>
                      <a:gd name="T18" fmla="*/ 138 w 996"/>
                      <a:gd name="T19" fmla="*/ 24 h 438"/>
                      <a:gd name="T20" fmla="*/ 164 w 996"/>
                      <a:gd name="T21" fmla="*/ 14 h 438"/>
                      <a:gd name="T22" fmla="*/ 194 w 996"/>
                      <a:gd name="T23" fmla="*/ 6 h 438"/>
                      <a:gd name="T24" fmla="*/ 229 w 996"/>
                      <a:gd name="T25" fmla="*/ 0 h 438"/>
                      <a:gd name="T26" fmla="*/ 261 w 996"/>
                      <a:gd name="T27" fmla="*/ 0 h 438"/>
                      <a:gd name="T28" fmla="*/ 294 w 996"/>
                      <a:gd name="T29" fmla="*/ 4 h 438"/>
                      <a:gd name="T30" fmla="*/ 325 w 996"/>
                      <a:gd name="T31" fmla="*/ 11 h 438"/>
                      <a:gd name="T32" fmla="*/ 356 w 996"/>
                      <a:gd name="T33" fmla="*/ 22 h 438"/>
                      <a:gd name="T34" fmla="*/ 381 w 996"/>
                      <a:gd name="T35" fmla="*/ 35 h 438"/>
                      <a:gd name="T36" fmla="*/ 401 w 996"/>
                      <a:gd name="T37" fmla="*/ 48 h 438"/>
                      <a:gd name="T38" fmla="*/ 421 w 996"/>
                      <a:gd name="T39" fmla="*/ 63 h 438"/>
                      <a:gd name="T40" fmla="*/ 439 w 996"/>
                      <a:gd name="T41" fmla="*/ 81 h 438"/>
                      <a:gd name="T42" fmla="*/ 458 w 996"/>
                      <a:gd name="T43" fmla="*/ 104 h 438"/>
                      <a:gd name="T44" fmla="*/ 473 w 996"/>
                      <a:gd name="T45" fmla="*/ 125 h 438"/>
                      <a:gd name="T46" fmla="*/ 480 w 996"/>
                      <a:gd name="T47" fmla="*/ 142 h 438"/>
                      <a:gd name="T48" fmla="*/ 487 w 996"/>
                      <a:gd name="T49" fmla="*/ 157 h 438"/>
                      <a:gd name="T50" fmla="*/ 493 w 996"/>
                      <a:gd name="T51" fmla="*/ 176 h 438"/>
                      <a:gd name="T52" fmla="*/ 494 w 996"/>
                      <a:gd name="T53" fmla="*/ 194 h 438"/>
                      <a:gd name="T54" fmla="*/ 495 w 996"/>
                      <a:gd name="T55" fmla="*/ 211 h 438"/>
                      <a:gd name="T56" fmla="*/ 498 w 996"/>
                      <a:gd name="T57" fmla="*/ 219 h 438"/>
                      <a:gd name="T58" fmla="*/ 0 w 996"/>
                      <a:gd name="T59" fmla="*/ 219 h 43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996" h="438">
                        <a:moveTo>
                          <a:pt x="0" y="438"/>
                        </a:moveTo>
                        <a:lnTo>
                          <a:pt x="0" y="391"/>
                        </a:lnTo>
                        <a:lnTo>
                          <a:pt x="11" y="343"/>
                        </a:lnTo>
                        <a:lnTo>
                          <a:pt x="27" y="288"/>
                        </a:lnTo>
                        <a:lnTo>
                          <a:pt x="53" y="239"/>
                        </a:lnTo>
                        <a:lnTo>
                          <a:pt x="85" y="191"/>
                        </a:lnTo>
                        <a:lnTo>
                          <a:pt x="120" y="153"/>
                        </a:lnTo>
                        <a:lnTo>
                          <a:pt x="163" y="113"/>
                        </a:lnTo>
                        <a:lnTo>
                          <a:pt x="221" y="73"/>
                        </a:lnTo>
                        <a:lnTo>
                          <a:pt x="276" y="47"/>
                        </a:lnTo>
                        <a:lnTo>
                          <a:pt x="328" y="27"/>
                        </a:lnTo>
                        <a:lnTo>
                          <a:pt x="388" y="11"/>
                        </a:lnTo>
                        <a:lnTo>
                          <a:pt x="457" y="0"/>
                        </a:lnTo>
                        <a:lnTo>
                          <a:pt x="522" y="0"/>
                        </a:lnTo>
                        <a:lnTo>
                          <a:pt x="588" y="7"/>
                        </a:lnTo>
                        <a:lnTo>
                          <a:pt x="649" y="22"/>
                        </a:lnTo>
                        <a:lnTo>
                          <a:pt x="711" y="43"/>
                        </a:lnTo>
                        <a:lnTo>
                          <a:pt x="762" y="69"/>
                        </a:lnTo>
                        <a:lnTo>
                          <a:pt x="802" y="96"/>
                        </a:lnTo>
                        <a:lnTo>
                          <a:pt x="842" y="126"/>
                        </a:lnTo>
                        <a:lnTo>
                          <a:pt x="878" y="162"/>
                        </a:lnTo>
                        <a:lnTo>
                          <a:pt x="916" y="208"/>
                        </a:lnTo>
                        <a:lnTo>
                          <a:pt x="945" y="250"/>
                        </a:lnTo>
                        <a:lnTo>
                          <a:pt x="960" y="283"/>
                        </a:lnTo>
                        <a:lnTo>
                          <a:pt x="974" y="314"/>
                        </a:lnTo>
                        <a:lnTo>
                          <a:pt x="985" y="352"/>
                        </a:lnTo>
                        <a:lnTo>
                          <a:pt x="987" y="387"/>
                        </a:lnTo>
                        <a:lnTo>
                          <a:pt x="990" y="422"/>
                        </a:lnTo>
                        <a:lnTo>
                          <a:pt x="996" y="438"/>
                        </a:lnTo>
                        <a:lnTo>
                          <a:pt x="0" y="4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976" name="Freeform 820"/>
                  <p:cNvSpPr>
                    <a:spLocks/>
                  </p:cNvSpPr>
                  <p:nvPr/>
                </p:nvSpPr>
                <p:spPr bwMode="auto">
                  <a:xfrm>
                    <a:off x="1449" y="15443"/>
                    <a:ext cx="355" cy="158"/>
                  </a:xfrm>
                  <a:custGeom>
                    <a:avLst/>
                    <a:gdLst>
                      <a:gd name="T0" fmla="*/ 0 w 711"/>
                      <a:gd name="T1" fmla="*/ 158 h 316"/>
                      <a:gd name="T2" fmla="*/ 0 w 711"/>
                      <a:gd name="T3" fmla="*/ 141 h 316"/>
                      <a:gd name="T4" fmla="*/ 4 w 711"/>
                      <a:gd name="T5" fmla="*/ 124 h 316"/>
                      <a:gd name="T6" fmla="*/ 10 w 711"/>
                      <a:gd name="T7" fmla="*/ 104 h 316"/>
                      <a:gd name="T8" fmla="*/ 19 w 711"/>
                      <a:gd name="T9" fmla="*/ 86 h 316"/>
                      <a:gd name="T10" fmla="*/ 31 w 711"/>
                      <a:gd name="T11" fmla="*/ 68 h 316"/>
                      <a:gd name="T12" fmla="*/ 43 w 711"/>
                      <a:gd name="T13" fmla="*/ 56 h 316"/>
                      <a:gd name="T14" fmla="*/ 58 w 711"/>
                      <a:gd name="T15" fmla="*/ 41 h 316"/>
                      <a:gd name="T16" fmla="*/ 79 w 711"/>
                      <a:gd name="T17" fmla="*/ 27 h 316"/>
                      <a:gd name="T18" fmla="*/ 99 w 711"/>
                      <a:gd name="T19" fmla="*/ 17 h 316"/>
                      <a:gd name="T20" fmla="*/ 117 w 711"/>
                      <a:gd name="T21" fmla="*/ 10 h 316"/>
                      <a:gd name="T22" fmla="*/ 139 w 711"/>
                      <a:gd name="T23" fmla="*/ 4 h 316"/>
                      <a:gd name="T24" fmla="*/ 163 w 711"/>
                      <a:gd name="T25" fmla="*/ 0 h 316"/>
                      <a:gd name="T26" fmla="*/ 187 w 711"/>
                      <a:gd name="T27" fmla="*/ 0 h 316"/>
                      <a:gd name="T28" fmla="*/ 209 w 711"/>
                      <a:gd name="T29" fmla="*/ 3 h 316"/>
                      <a:gd name="T30" fmla="*/ 232 w 711"/>
                      <a:gd name="T31" fmla="*/ 8 h 316"/>
                      <a:gd name="T32" fmla="*/ 254 w 711"/>
                      <a:gd name="T33" fmla="*/ 16 h 316"/>
                      <a:gd name="T34" fmla="*/ 272 w 711"/>
                      <a:gd name="T35" fmla="*/ 25 h 316"/>
                      <a:gd name="T36" fmla="*/ 287 w 711"/>
                      <a:gd name="T37" fmla="*/ 35 h 316"/>
                      <a:gd name="T38" fmla="*/ 303 w 711"/>
                      <a:gd name="T39" fmla="*/ 47 h 316"/>
                      <a:gd name="T40" fmla="*/ 315 w 711"/>
                      <a:gd name="T41" fmla="*/ 59 h 316"/>
                      <a:gd name="T42" fmla="*/ 326 w 711"/>
                      <a:gd name="T43" fmla="*/ 73 h 316"/>
                      <a:gd name="T44" fmla="*/ 337 w 711"/>
                      <a:gd name="T45" fmla="*/ 91 h 316"/>
                      <a:gd name="T46" fmla="*/ 343 w 711"/>
                      <a:gd name="T47" fmla="*/ 103 h 316"/>
                      <a:gd name="T48" fmla="*/ 347 w 711"/>
                      <a:gd name="T49" fmla="*/ 113 h 316"/>
                      <a:gd name="T50" fmla="*/ 352 w 711"/>
                      <a:gd name="T51" fmla="*/ 127 h 316"/>
                      <a:gd name="T52" fmla="*/ 354 w 711"/>
                      <a:gd name="T53" fmla="*/ 140 h 316"/>
                      <a:gd name="T54" fmla="*/ 354 w 711"/>
                      <a:gd name="T55" fmla="*/ 153 h 316"/>
                      <a:gd name="T56" fmla="*/ 355 w 711"/>
                      <a:gd name="T57" fmla="*/ 158 h 316"/>
                      <a:gd name="T58" fmla="*/ 0 w 711"/>
                      <a:gd name="T59" fmla="*/ 158 h 31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711" h="316">
                        <a:moveTo>
                          <a:pt x="0" y="316"/>
                        </a:moveTo>
                        <a:lnTo>
                          <a:pt x="0" y="281"/>
                        </a:lnTo>
                        <a:lnTo>
                          <a:pt x="8" y="248"/>
                        </a:lnTo>
                        <a:lnTo>
                          <a:pt x="20" y="208"/>
                        </a:lnTo>
                        <a:lnTo>
                          <a:pt x="39" y="172"/>
                        </a:lnTo>
                        <a:lnTo>
                          <a:pt x="62" y="135"/>
                        </a:lnTo>
                        <a:lnTo>
                          <a:pt x="86" y="111"/>
                        </a:lnTo>
                        <a:lnTo>
                          <a:pt x="117" y="82"/>
                        </a:lnTo>
                        <a:lnTo>
                          <a:pt x="158" y="53"/>
                        </a:lnTo>
                        <a:lnTo>
                          <a:pt x="198" y="33"/>
                        </a:lnTo>
                        <a:lnTo>
                          <a:pt x="234" y="20"/>
                        </a:lnTo>
                        <a:lnTo>
                          <a:pt x="278" y="7"/>
                        </a:lnTo>
                        <a:lnTo>
                          <a:pt x="327" y="0"/>
                        </a:lnTo>
                        <a:lnTo>
                          <a:pt x="374" y="0"/>
                        </a:lnTo>
                        <a:lnTo>
                          <a:pt x="419" y="5"/>
                        </a:lnTo>
                        <a:lnTo>
                          <a:pt x="465" y="16"/>
                        </a:lnTo>
                        <a:lnTo>
                          <a:pt x="508" y="31"/>
                        </a:lnTo>
                        <a:lnTo>
                          <a:pt x="545" y="49"/>
                        </a:lnTo>
                        <a:lnTo>
                          <a:pt x="574" y="69"/>
                        </a:lnTo>
                        <a:lnTo>
                          <a:pt x="606" y="93"/>
                        </a:lnTo>
                        <a:lnTo>
                          <a:pt x="630" y="117"/>
                        </a:lnTo>
                        <a:lnTo>
                          <a:pt x="653" y="146"/>
                        </a:lnTo>
                        <a:lnTo>
                          <a:pt x="675" y="181"/>
                        </a:lnTo>
                        <a:lnTo>
                          <a:pt x="686" y="205"/>
                        </a:lnTo>
                        <a:lnTo>
                          <a:pt x="695" y="226"/>
                        </a:lnTo>
                        <a:lnTo>
                          <a:pt x="704" y="254"/>
                        </a:lnTo>
                        <a:lnTo>
                          <a:pt x="708" y="279"/>
                        </a:lnTo>
                        <a:lnTo>
                          <a:pt x="708" y="305"/>
                        </a:lnTo>
                        <a:lnTo>
                          <a:pt x="711" y="316"/>
                        </a:lnTo>
                        <a:lnTo>
                          <a:pt x="0" y="3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947" name="Group 821"/>
                <p:cNvGrpSpPr>
                  <a:grpSpLocks/>
                </p:cNvGrpSpPr>
                <p:nvPr/>
              </p:nvGrpSpPr>
              <p:grpSpPr bwMode="auto">
                <a:xfrm>
                  <a:off x="1877" y="15022"/>
                  <a:ext cx="281" cy="390"/>
                  <a:chOff x="1877" y="15022"/>
                  <a:chExt cx="281" cy="390"/>
                </a:xfrm>
              </p:grpSpPr>
              <p:sp>
                <p:nvSpPr>
                  <p:cNvPr id="3972" name="Freeform 822"/>
                  <p:cNvSpPr>
                    <a:spLocks/>
                  </p:cNvSpPr>
                  <p:nvPr/>
                </p:nvSpPr>
                <p:spPr bwMode="auto">
                  <a:xfrm>
                    <a:off x="1877" y="15099"/>
                    <a:ext cx="280" cy="265"/>
                  </a:xfrm>
                  <a:custGeom>
                    <a:avLst/>
                    <a:gdLst>
                      <a:gd name="T0" fmla="*/ 0 w 561"/>
                      <a:gd name="T1" fmla="*/ 141 h 530"/>
                      <a:gd name="T2" fmla="*/ 13 w 561"/>
                      <a:gd name="T3" fmla="*/ 156 h 530"/>
                      <a:gd name="T4" fmla="*/ 28 w 561"/>
                      <a:gd name="T5" fmla="*/ 176 h 530"/>
                      <a:gd name="T6" fmla="*/ 38 w 561"/>
                      <a:gd name="T7" fmla="*/ 187 h 530"/>
                      <a:gd name="T8" fmla="*/ 50 w 561"/>
                      <a:gd name="T9" fmla="*/ 201 h 530"/>
                      <a:gd name="T10" fmla="*/ 61 w 561"/>
                      <a:gd name="T11" fmla="*/ 214 h 530"/>
                      <a:gd name="T12" fmla="*/ 73 w 561"/>
                      <a:gd name="T13" fmla="*/ 226 h 530"/>
                      <a:gd name="T14" fmla="*/ 81 w 561"/>
                      <a:gd name="T15" fmla="*/ 237 h 530"/>
                      <a:gd name="T16" fmla="*/ 92 w 561"/>
                      <a:gd name="T17" fmla="*/ 246 h 530"/>
                      <a:gd name="T18" fmla="*/ 101 w 561"/>
                      <a:gd name="T19" fmla="*/ 253 h 530"/>
                      <a:gd name="T20" fmla="*/ 108 w 561"/>
                      <a:gd name="T21" fmla="*/ 260 h 530"/>
                      <a:gd name="T22" fmla="*/ 120 w 561"/>
                      <a:gd name="T23" fmla="*/ 262 h 530"/>
                      <a:gd name="T24" fmla="*/ 130 w 561"/>
                      <a:gd name="T25" fmla="*/ 265 h 530"/>
                      <a:gd name="T26" fmla="*/ 144 w 561"/>
                      <a:gd name="T27" fmla="*/ 262 h 530"/>
                      <a:gd name="T28" fmla="*/ 157 w 561"/>
                      <a:gd name="T29" fmla="*/ 260 h 530"/>
                      <a:gd name="T30" fmla="*/ 165 w 561"/>
                      <a:gd name="T31" fmla="*/ 254 h 530"/>
                      <a:gd name="T32" fmla="*/ 173 w 561"/>
                      <a:gd name="T33" fmla="*/ 251 h 530"/>
                      <a:gd name="T34" fmla="*/ 181 w 561"/>
                      <a:gd name="T35" fmla="*/ 243 h 530"/>
                      <a:gd name="T36" fmla="*/ 193 w 561"/>
                      <a:gd name="T37" fmla="*/ 230 h 530"/>
                      <a:gd name="T38" fmla="*/ 202 w 561"/>
                      <a:gd name="T39" fmla="*/ 218 h 530"/>
                      <a:gd name="T40" fmla="*/ 213 w 561"/>
                      <a:gd name="T41" fmla="*/ 204 h 530"/>
                      <a:gd name="T42" fmla="*/ 220 w 561"/>
                      <a:gd name="T43" fmla="*/ 188 h 530"/>
                      <a:gd name="T44" fmla="*/ 228 w 561"/>
                      <a:gd name="T45" fmla="*/ 174 h 530"/>
                      <a:gd name="T46" fmla="*/ 235 w 561"/>
                      <a:gd name="T47" fmla="*/ 156 h 530"/>
                      <a:gd name="T48" fmla="*/ 239 w 561"/>
                      <a:gd name="T49" fmla="*/ 136 h 530"/>
                      <a:gd name="T50" fmla="*/ 240 w 561"/>
                      <a:gd name="T51" fmla="*/ 116 h 530"/>
                      <a:gd name="T52" fmla="*/ 241 w 561"/>
                      <a:gd name="T53" fmla="*/ 98 h 530"/>
                      <a:gd name="T54" fmla="*/ 245 w 561"/>
                      <a:gd name="T55" fmla="*/ 80 h 530"/>
                      <a:gd name="T56" fmla="*/ 248 w 561"/>
                      <a:gd name="T57" fmla="*/ 65 h 530"/>
                      <a:gd name="T58" fmla="*/ 252 w 561"/>
                      <a:gd name="T59" fmla="*/ 56 h 530"/>
                      <a:gd name="T60" fmla="*/ 258 w 561"/>
                      <a:gd name="T61" fmla="*/ 46 h 530"/>
                      <a:gd name="T62" fmla="*/ 264 w 561"/>
                      <a:gd name="T63" fmla="*/ 28 h 530"/>
                      <a:gd name="T64" fmla="*/ 273 w 561"/>
                      <a:gd name="T65" fmla="*/ 11 h 530"/>
                      <a:gd name="T66" fmla="*/ 280 w 561"/>
                      <a:gd name="T67" fmla="*/ 0 h 53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561" h="530">
                        <a:moveTo>
                          <a:pt x="0" y="281"/>
                        </a:moveTo>
                        <a:lnTo>
                          <a:pt x="26" y="312"/>
                        </a:lnTo>
                        <a:lnTo>
                          <a:pt x="57" y="351"/>
                        </a:lnTo>
                        <a:lnTo>
                          <a:pt x="77" y="374"/>
                        </a:lnTo>
                        <a:lnTo>
                          <a:pt x="100" y="402"/>
                        </a:lnTo>
                        <a:lnTo>
                          <a:pt x="122" y="427"/>
                        </a:lnTo>
                        <a:lnTo>
                          <a:pt x="146" y="451"/>
                        </a:lnTo>
                        <a:lnTo>
                          <a:pt x="162" y="473"/>
                        </a:lnTo>
                        <a:lnTo>
                          <a:pt x="184" y="491"/>
                        </a:lnTo>
                        <a:lnTo>
                          <a:pt x="202" y="506"/>
                        </a:lnTo>
                        <a:lnTo>
                          <a:pt x="216" y="519"/>
                        </a:lnTo>
                        <a:lnTo>
                          <a:pt x="240" y="524"/>
                        </a:lnTo>
                        <a:lnTo>
                          <a:pt x="260" y="530"/>
                        </a:lnTo>
                        <a:lnTo>
                          <a:pt x="289" y="524"/>
                        </a:lnTo>
                        <a:lnTo>
                          <a:pt x="314" y="519"/>
                        </a:lnTo>
                        <a:lnTo>
                          <a:pt x="331" y="508"/>
                        </a:lnTo>
                        <a:lnTo>
                          <a:pt x="347" y="501"/>
                        </a:lnTo>
                        <a:lnTo>
                          <a:pt x="363" y="486"/>
                        </a:lnTo>
                        <a:lnTo>
                          <a:pt x="387" y="459"/>
                        </a:lnTo>
                        <a:lnTo>
                          <a:pt x="405" y="435"/>
                        </a:lnTo>
                        <a:lnTo>
                          <a:pt x="427" y="407"/>
                        </a:lnTo>
                        <a:lnTo>
                          <a:pt x="441" y="376"/>
                        </a:lnTo>
                        <a:lnTo>
                          <a:pt x="457" y="347"/>
                        </a:lnTo>
                        <a:lnTo>
                          <a:pt x="470" y="311"/>
                        </a:lnTo>
                        <a:lnTo>
                          <a:pt x="479" y="272"/>
                        </a:lnTo>
                        <a:lnTo>
                          <a:pt x="481" y="232"/>
                        </a:lnTo>
                        <a:lnTo>
                          <a:pt x="483" y="195"/>
                        </a:lnTo>
                        <a:lnTo>
                          <a:pt x="490" y="159"/>
                        </a:lnTo>
                        <a:lnTo>
                          <a:pt x="497" y="130"/>
                        </a:lnTo>
                        <a:lnTo>
                          <a:pt x="505" y="111"/>
                        </a:lnTo>
                        <a:lnTo>
                          <a:pt x="516" y="91"/>
                        </a:lnTo>
                        <a:lnTo>
                          <a:pt x="528" y="55"/>
                        </a:lnTo>
                        <a:lnTo>
                          <a:pt x="546" y="22"/>
                        </a:lnTo>
                        <a:lnTo>
                          <a:pt x="561" y="0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973" name="Freeform 823"/>
                  <p:cNvSpPr>
                    <a:spLocks/>
                  </p:cNvSpPr>
                  <p:nvPr/>
                </p:nvSpPr>
                <p:spPr bwMode="auto">
                  <a:xfrm>
                    <a:off x="1877" y="15022"/>
                    <a:ext cx="280" cy="390"/>
                  </a:xfrm>
                  <a:custGeom>
                    <a:avLst/>
                    <a:gdLst>
                      <a:gd name="T0" fmla="*/ 0 w 561"/>
                      <a:gd name="T1" fmla="*/ 265 h 780"/>
                      <a:gd name="T2" fmla="*/ 7 w 561"/>
                      <a:gd name="T3" fmla="*/ 270 h 780"/>
                      <a:gd name="T4" fmla="*/ 14 w 561"/>
                      <a:gd name="T5" fmla="*/ 277 h 780"/>
                      <a:gd name="T6" fmla="*/ 21 w 561"/>
                      <a:gd name="T7" fmla="*/ 286 h 780"/>
                      <a:gd name="T8" fmla="*/ 29 w 561"/>
                      <a:gd name="T9" fmla="*/ 295 h 780"/>
                      <a:gd name="T10" fmla="*/ 35 w 561"/>
                      <a:gd name="T11" fmla="*/ 304 h 780"/>
                      <a:gd name="T12" fmla="*/ 40 w 561"/>
                      <a:gd name="T13" fmla="*/ 314 h 780"/>
                      <a:gd name="T14" fmla="*/ 49 w 561"/>
                      <a:gd name="T15" fmla="*/ 331 h 780"/>
                      <a:gd name="T16" fmla="*/ 63 w 561"/>
                      <a:gd name="T17" fmla="*/ 350 h 780"/>
                      <a:gd name="T18" fmla="*/ 73 w 561"/>
                      <a:gd name="T19" fmla="*/ 360 h 780"/>
                      <a:gd name="T20" fmla="*/ 84 w 561"/>
                      <a:gd name="T21" fmla="*/ 368 h 780"/>
                      <a:gd name="T22" fmla="*/ 93 w 561"/>
                      <a:gd name="T23" fmla="*/ 374 h 780"/>
                      <a:gd name="T24" fmla="*/ 99 w 561"/>
                      <a:gd name="T25" fmla="*/ 377 h 780"/>
                      <a:gd name="T26" fmla="*/ 106 w 561"/>
                      <a:gd name="T27" fmla="*/ 380 h 780"/>
                      <a:gd name="T28" fmla="*/ 120 w 561"/>
                      <a:gd name="T29" fmla="*/ 385 h 780"/>
                      <a:gd name="T30" fmla="*/ 131 w 561"/>
                      <a:gd name="T31" fmla="*/ 388 h 780"/>
                      <a:gd name="T32" fmla="*/ 141 w 561"/>
                      <a:gd name="T33" fmla="*/ 390 h 780"/>
                      <a:gd name="T34" fmla="*/ 151 w 561"/>
                      <a:gd name="T35" fmla="*/ 388 h 780"/>
                      <a:gd name="T36" fmla="*/ 163 w 561"/>
                      <a:gd name="T37" fmla="*/ 386 h 780"/>
                      <a:gd name="T38" fmla="*/ 173 w 561"/>
                      <a:gd name="T39" fmla="*/ 382 h 780"/>
                      <a:gd name="T40" fmla="*/ 185 w 561"/>
                      <a:gd name="T41" fmla="*/ 377 h 780"/>
                      <a:gd name="T42" fmla="*/ 196 w 561"/>
                      <a:gd name="T43" fmla="*/ 372 h 780"/>
                      <a:gd name="T44" fmla="*/ 203 w 561"/>
                      <a:gd name="T45" fmla="*/ 365 h 780"/>
                      <a:gd name="T46" fmla="*/ 208 w 561"/>
                      <a:gd name="T47" fmla="*/ 361 h 780"/>
                      <a:gd name="T48" fmla="*/ 213 w 561"/>
                      <a:gd name="T49" fmla="*/ 355 h 780"/>
                      <a:gd name="T50" fmla="*/ 219 w 561"/>
                      <a:gd name="T51" fmla="*/ 348 h 780"/>
                      <a:gd name="T52" fmla="*/ 225 w 561"/>
                      <a:gd name="T53" fmla="*/ 340 h 780"/>
                      <a:gd name="T54" fmla="*/ 230 w 561"/>
                      <a:gd name="T55" fmla="*/ 329 h 780"/>
                      <a:gd name="T56" fmla="*/ 237 w 561"/>
                      <a:gd name="T57" fmla="*/ 316 h 780"/>
                      <a:gd name="T58" fmla="*/ 240 w 561"/>
                      <a:gd name="T59" fmla="*/ 303 h 780"/>
                      <a:gd name="T60" fmla="*/ 245 w 561"/>
                      <a:gd name="T61" fmla="*/ 289 h 780"/>
                      <a:gd name="T62" fmla="*/ 248 w 561"/>
                      <a:gd name="T63" fmla="*/ 276 h 780"/>
                      <a:gd name="T64" fmla="*/ 250 w 561"/>
                      <a:gd name="T65" fmla="*/ 260 h 780"/>
                      <a:gd name="T66" fmla="*/ 254 w 561"/>
                      <a:gd name="T67" fmla="*/ 245 h 780"/>
                      <a:gd name="T68" fmla="*/ 258 w 561"/>
                      <a:gd name="T69" fmla="*/ 231 h 780"/>
                      <a:gd name="T70" fmla="*/ 262 w 561"/>
                      <a:gd name="T71" fmla="*/ 218 h 780"/>
                      <a:gd name="T72" fmla="*/ 265 w 561"/>
                      <a:gd name="T73" fmla="*/ 205 h 780"/>
                      <a:gd name="T74" fmla="*/ 266 w 561"/>
                      <a:gd name="T75" fmla="*/ 192 h 780"/>
                      <a:gd name="T76" fmla="*/ 266 w 561"/>
                      <a:gd name="T77" fmla="*/ 177 h 780"/>
                      <a:gd name="T78" fmla="*/ 265 w 561"/>
                      <a:gd name="T79" fmla="*/ 156 h 780"/>
                      <a:gd name="T80" fmla="*/ 265 w 561"/>
                      <a:gd name="T81" fmla="*/ 78 h 780"/>
                      <a:gd name="T82" fmla="*/ 264 w 561"/>
                      <a:gd name="T83" fmla="*/ 41 h 780"/>
                      <a:gd name="T84" fmla="*/ 264 w 561"/>
                      <a:gd name="T85" fmla="*/ 31 h 780"/>
                      <a:gd name="T86" fmla="*/ 264 w 561"/>
                      <a:gd name="T87" fmla="*/ 23 h 780"/>
                      <a:gd name="T88" fmla="*/ 266 w 561"/>
                      <a:gd name="T89" fmla="*/ 13 h 780"/>
                      <a:gd name="T90" fmla="*/ 271 w 561"/>
                      <a:gd name="T91" fmla="*/ 6 h 780"/>
                      <a:gd name="T92" fmla="*/ 280 w 561"/>
                      <a:gd name="T93" fmla="*/ 0 h 78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561" h="780">
                        <a:moveTo>
                          <a:pt x="0" y="529"/>
                        </a:moveTo>
                        <a:lnTo>
                          <a:pt x="15" y="540"/>
                        </a:lnTo>
                        <a:lnTo>
                          <a:pt x="28" y="553"/>
                        </a:lnTo>
                        <a:lnTo>
                          <a:pt x="42" y="571"/>
                        </a:lnTo>
                        <a:lnTo>
                          <a:pt x="58" y="590"/>
                        </a:lnTo>
                        <a:lnTo>
                          <a:pt x="71" y="608"/>
                        </a:lnTo>
                        <a:lnTo>
                          <a:pt x="80" y="628"/>
                        </a:lnTo>
                        <a:lnTo>
                          <a:pt x="98" y="661"/>
                        </a:lnTo>
                        <a:lnTo>
                          <a:pt x="126" y="699"/>
                        </a:lnTo>
                        <a:lnTo>
                          <a:pt x="147" y="719"/>
                        </a:lnTo>
                        <a:lnTo>
                          <a:pt x="169" y="736"/>
                        </a:lnTo>
                        <a:lnTo>
                          <a:pt x="187" y="747"/>
                        </a:lnTo>
                        <a:lnTo>
                          <a:pt x="198" y="754"/>
                        </a:lnTo>
                        <a:lnTo>
                          <a:pt x="213" y="760"/>
                        </a:lnTo>
                        <a:lnTo>
                          <a:pt x="240" y="769"/>
                        </a:lnTo>
                        <a:lnTo>
                          <a:pt x="262" y="776"/>
                        </a:lnTo>
                        <a:lnTo>
                          <a:pt x="282" y="780"/>
                        </a:lnTo>
                        <a:lnTo>
                          <a:pt x="303" y="776"/>
                        </a:lnTo>
                        <a:lnTo>
                          <a:pt x="327" y="771"/>
                        </a:lnTo>
                        <a:lnTo>
                          <a:pt x="347" y="763"/>
                        </a:lnTo>
                        <a:lnTo>
                          <a:pt x="370" y="754"/>
                        </a:lnTo>
                        <a:lnTo>
                          <a:pt x="392" y="743"/>
                        </a:lnTo>
                        <a:lnTo>
                          <a:pt x="407" y="730"/>
                        </a:lnTo>
                        <a:lnTo>
                          <a:pt x="416" y="721"/>
                        </a:lnTo>
                        <a:lnTo>
                          <a:pt x="427" y="710"/>
                        </a:lnTo>
                        <a:lnTo>
                          <a:pt x="439" y="696"/>
                        </a:lnTo>
                        <a:lnTo>
                          <a:pt x="450" y="679"/>
                        </a:lnTo>
                        <a:lnTo>
                          <a:pt x="461" y="657"/>
                        </a:lnTo>
                        <a:lnTo>
                          <a:pt x="474" y="632"/>
                        </a:lnTo>
                        <a:lnTo>
                          <a:pt x="481" y="606"/>
                        </a:lnTo>
                        <a:lnTo>
                          <a:pt x="490" y="577"/>
                        </a:lnTo>
                        <a:lnTo>
                          <a:pt x="496" y="551"/>
                        </a:lnTo>
                        <a:lnTo>
                          <a:pt x="501" y="520"/>
                        </a:lnTo>
                        <a:lnTo>
                          <a:pt x="508" y="489"/>
                        </a:lnTo>
                        <a:lnTo>
                          <a:pt x="517" y="462"/>
                        </a:lnTo>
                        <a:lnTo>
                          <a:pt x="525" y="436"/>
                        </a:lnTo>
                        <a:lnTo>
                          <a:pt x="530" y="409"/>
                        </a:lnTo>
                        <a:lnTo>
                          <a:pt x="532" y="383"/>
                        </a:lnTo>
                        <a:lnTo>
                          <a:pt x="532" y="354"/>
                        </a:lnTo>
                        <a:lnTo>
                          <a:pt x="530" y="312"/>
                        </a:lnTo>
                        <a:lnTo>
                          <a:pt x="530" y="155"/>
                        </a:lnTo>
                        <a:lnTo>
                          <a:pt x="528" y="82"/>
                        </a:lnTo>
                        <a:lnTo>
                          <a:pt x="528" y="62"/>
                        </a:lnTo>
                        <a:lnTo>
                          <a:pt x="528" y="45"/>
                        </a:lnTo>
                        <a:lnTo>
                          <a:pt x="532" y="25"/>
                        </a:lnTo>
                        <a:lnTo>
                          <a:pt x="543" y="11"/>
                        </a:lnTo>
                        <a:lnTo>
                          <a:pt x="561" y="0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974" name="Arc 824"/>
                  <p:cNvSpPr>
                    <a:spLocks/>
                  </p:cNvSpPr>
                  <p:nvPr/>
                </p:nvSpPr>
                <p:spPr bwMode="auto">
                  <a:xfrm>
                    <a:off x="2110" y="15068"/>
                    <a:ext cx="48" cy="316"/>
                  </a:xfrm>
                  <a:custGeom>
                    <a:avLst/>
                    <a:gdLst>
                      <a:gd name="T0" fmla="*/ 47 w 21600"/>
                      <a:gd name="T1" fmla="*/ 316 h 43190"/>
                      <a:gd name="T2" fmla="*/ 47 w 21600"/>
                      <a:gd name="T3" fmla="*/ 0 h 43190"/>
                      <a:gd name="T4" fmla="*/ 48 w 21600"/>
                      <a:gd name="T5" fmla="*/ 158 h 4319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0" fill="none" extrusionOk="0">
                        <a:moveTo>
                          <a:pt x="21155" y="43190"/>
                        </a:moveTo>
                        <a:cubicBezTo>
                          <a:pt x="9402" y="42948"/>
                          <a:pt x="0" y="33351"/>
                          <a:pt x="0" y="21595"/>
                        </a:cubicBezTo>
                        <a:cubicBezTo>
                          <a:pt x="-1" y="9837"/>
                          <a:pt x="9403" y="240"/>
                          <a:pt x="21157" y="-1"/>
                        </a:cubicBezTo>
                      </a:path>
                      <a:path w="21600" h="43190" stroke="0" extrusionOk="0">
                        <a:moveTo>
                          <a:pt x="21155" y="43190"/>
                        </a:moveTo>
                        <a:cubicBezTo>
                          <a:pt x="9402" y="42948"/>
                          <a:pt x="0" y="33351"/>
                          <a:pt x="0" y="21595"/>
                        </a:cubicBezTo>
                        <a:cubicBezTo>
                          <a:pt x="-1" y="9837"/>
                          <a:pt x="9403" y="240"/>
                          <a:pt x="21157" y="-1"/>
                        </a:cubicBezTo>
                        <a:lnTo>
                          <a:pt x="21600" y="21595"/>
                        </a:lnTo>
                        <a:lnTo>
                          <a:pt x="21155" y="43190"/>
                        </a:lnTo>
                        <a:close/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948" name="Group 825"/>
                <p:cNvGrpSpPr>
                  <a:grpSpLocks/>
                </p:cNvGrpSpPr>
                <p:nvPr/>
              </p:nvGrpSpPr>
              <p:grpSpPr bwMode="auto">
                <a:xfrm>
                  <a:off x="1852" y="15442"/>
                  <a:ext cx="927" cy="284"/>
                  <a:chOff x="1852" y="15442"/>
                  <a:chExt cx="927" cy="284"/>
                </a:xfrm>
              </p:grpSpPr>
              <p:sp>
                <p:nvSpPr>
                  <p:cNvPr id="3962" name="Line 826"/>
                  <p:cNvSpPr>
                    <a:spLocks noChangeShapeType="1"/>
                  </p:cNvSpPr>
                  <p:nvPr/>
                </p:nvSpPr>
                <p:spPr bwMode="auto">
                  <a:xfrm>
                    <a:off x="2778" y="15547"/>
                    <a:ext cx="1" cy="179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963" name="Rectangle 827"/>
                  <p:cNvSpPr>
                    <a:spLocks noChangeArrowheads="1"/>
                  </p:cNvSpPr>
                  <p:nvPr/>
                </p:nvSpPr>
                <p:spPr bwMode="auto">
                  <a:xfrm>
                    <a:off x="1852" y="15481"/>
                    <a:ext cx="919" cy="11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3964" name="Group 828"/>
                  <p:cNvGrpSpPr>
                    <a:grpSpLocks/>
                  </p:cNvGrpSpPr>
                  <p:nvPr/>
                </p:nvGrpSpPr>
                <p:grpSpPr bwMode="auto">
                  <a:xfrm>
                    <a:off x="1885" y="15474"/>
                    <a:ext cx="196" cy="164"/>
                    <a:chOff x="1885" y="15474"/>
                    <a:chExt cx="196" cy="164"/>
                  </a:xfrm>
                </p:grpSpPr>
                <p:sp>
                  <p:nvSpPr>
                    <p:cNvPr id="3966" name="Rectangle 8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5" y="15477"/>
                      <a:ext cx="196" cy="1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grpSp>
                  <p:nvGrpSpPr>
                    <p:cNvPr id="3967" name="Group 8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4" y="15474"/>
                      <a:ext cx="140" cy="164"/>
                      <a:chOff x="1914" y="15474"/>
                      <a:chExt cx="140" cy="164"/>
                    </a:xfrm>
                  </p:grpSpPr>
                  <p:sp>
                    <p:nvSpPr>
                      <p:cNvPr id="3968" name="Line 8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14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69" name="Line 8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8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70" name="Line 8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38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71" name="Line 8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3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965" name="Freeform 835"/>
                  <p:cNvSpPr>
                    <a:spLocks/>
                  </p:cNvSpPr>
                  <p:nvPr/>
                </p:nvSpPr>
                <p:spPr bwMode="auto">
                  <a:xfrm>
                    <a:off x="2280" y="15442"/>
                    <a:ext cx="249" cy="32"/>
                  </a:xfrm>
                  <a:custGeom>
                    <a:avLst/>
                    <a:gdLst>
                      <a:gd name="T0" fmla="*/ 0 w 496"/>
                      <a:gd name="T1" fmla="*/ 0 h 64"/>
                      <a:gd name="T2" fmla="*/ 249 w 496"/>
                      <a:gd name="T3" fmla="*/ 0 h 64"/>
                      <a:gd name="T4" fmla="*/ 249 w 496"/>
                      <a:gd name="T5" fmla="*/ 17 h 64"/>
                      <a:gd name="T6" fmla="*/ 187 w 496"/>
                      <a:gd name="T7" fmla="*/ 17 h 64"/>
                      <a:gd name="T8" fmla="*/ 187 w 496"/>
                      <a:gd name="T9" fmla="*/ 32 h 64"/>
                      <a:gd name="T10" fmla="*/ 63 w 496"/>
                      <a:gd name="T11" fmla="*/ 32 h 64"/>
                      <a:gd name="T12" fmla="*/ 63 w 496"/>
                      <a:gd name="T13" fmla="*/ 17 h 64"/>
                      <a:gd name="T14" fmla="*/ 0 w 496"/>
                      <a:gd name="T15" fmla="*/ 19 h 64"/>
                      <a:gd name="T16" fmla="*/ 0 w 496"/>
                      <a:gd name="T17" fmla="*/ 0 h 6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96" h="64">
                        <a:moveTo>
                          <a:pt x="0" y="0"/>
                        </a:moveTo>
                        <a:lnTo>
                          <a:pt x="496" y="0"/>
                        </a:lnTo>
                        <a:lnTo>
                          <a:pt x="496" y="33"/>
                        </a:lnTo>
                        <a:lnTo>
                          <a:pt x="373" y="33"/>
                        </a:lnTo>
                        <a:lnTo>
                          <a:pt x="373" y="64"/>
                        </a:lnTo>
                        <a:lnTo>
                          <a:pt x="125" y="64"/>
                        </a:lnTo>
                        <a:lnTo>
                          <a:pt x="125" y="33"/>
                        </a:lnTo>
                        <a:lnTo>
                          <a:pt x="0" y="3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949" name="Group 836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1245" cy="315"/>
                  <a:chOff x="1473" y="15473"/>
                  <a:chExt cx="1245" cy="315"/>
                </a:xfrm>
              </p:grpSpPr>
              <p:grpSp>
                <p:nvGrpSpPr>
                  <p:cNvPr id="3950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2094" y="15473"/>
                    <a:ext cx="313" cy="314"/>
                    <a:chOff x="2094" y="15473"/>
                    <a:chExt cx="313" cy="314"/>
                  </a:xfrm>
                </p:grpSpPr>
                <p:sp>
                  <p:nvSpPr>
                    <p:cNvPr id="3959" name="Oval 8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4" y="15473"/>
                      <a:ext cx="313" cy="31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960" name="Oval 8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0" y="15519"/>
                      <a:ext cx="221" cy="22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961" name="Oval 8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3" y="15581"/>
                      <a:ext cx="95" cy="9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951" name="Group 841"/>
                  <p:cNvGrpSpPr>
                    <a:grpSpLocks/>
                  </p:cNvGrpSpPr>
                  <p:nvPr/>
                </p:nvGrpSpPr>
                <p:grpSpPr bwMode="auto">
                  <a:xfrm>
                    <a:off x="2404" y="15473"/>
                    <a:ext cx="314" cy="314"/>
                    <a:chOff x="2404" y="15473"/>
                    <a:chExt cx="314" cy="314"/>
                  </a:xfrm>
                </p:grpSpPr>
                <p:sp>
                  <p:nvSpPr>
                    <p:cNvPr id="3956" name="Oval 8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4" y="15473"/>
                      <a:ext cx="314" cy="31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957" name="Oval 8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1" y="15519"/>
                      <a:ext cx="220" cy="22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958" name="Oval 8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2" y="15581"/>
                      <a:ext cx="97" cy="9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3952" name="Group 845"/>
                  <p:cNvGrpSpPr>
                    <a:grpSpLocks/>
                  </p:cNvGrpSpPr>
                  <p:nvPr/>
                </p:nvGrpSpPr>
                <p:grpSpPr bwMode="auto">
                  <a:xfrm>
                    <a:off x="1473" y="15473"/>
                    <a:ext cx="313" cy="315"/>
                    <a:chOff x="1473" y="15473"/>
                    <a:chExt cx="313" cy="315"/>
                  </a:xfrm>
                </p:grpSpPr>
                <p:sp>
                  <p:nvSpPr>
                    <p:cNvPr id="3953" name="Oval 8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3" y="15473"/>
                      <a:ext cx="313" cy="31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954" name="Oval 8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9" y="15519"/>
                      <a:ext cx="221" cy="22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3955" name="Oval 8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0" y="15581"/>
                      <a:ext cx="97" cy="9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</p:grpSp>
          </p:grpSp>
        </p:grpSp>
        <p:grpSp>
          <p:nvGrpSpPr>
            <p:cNvPr id="4028" name="Group 763"/>
            <p:cNvGrpSpPr>
              <a:grpSpLocks/>
            </p:cNvGrpSpPr>
            <p:nvPr/>
          </p:nvGrpSpPr>
          <p:grpSpPr bwMode="auto">
            <a:xfrm>
              <a:off x="3610330" y="4370049"/>
              <a:ext cx="288925" cy="95250"/>
              <a:chOff x="158" y="1162"/>
              <a:chExt cx="235" cy="84"/>
            </a:xfrm>
          </p:grpSpPr>
          <p:grpSp>
            <p:nvGrpSpPr>
              <p:cNvPr id="4029" name="Group 764"/>
              <p:cNvGrpSpPr>
                <a:grpSpLocks/>
              </p:cNvGrpSpPr>
              <p:nvPr/>
            </p:nvGrpSpPr>
            <p:grpSpPr bwMode="auto">
              <a:xfrm flipH="1">
                <a:off x="158" y="1162"/>
                <a:ext cx="181" cy="84"/>
                <a:chOff x="2160" y="14589"/>
                <a:chExt cx="3068" cy="1198"/>
              </a:xfrm>
            </p:grpSpPr>
            <p:grpSp>
              <p:nvGrpSpPr>
                <p:cNvPr id="4085" name="Group 765"/>
                <p:cNvGrpSpPr>
                  <a:grpSpLocks/>
                </p:cNvGrpSpPr>
                <p:nvPr/>
              </p:nvGrpSpPr>
              <p:grpSpPr bwMode="auto">
                <a:xfrm>
                  <a:off x="2160" y="14589"/>
                  <a:ext cx="3068" cy="850"/>
                  <a:chOff x="2160" y="14589"/>
                  <a:chExt cx="3068" cy="850"/>
                </a:xfrm>
              </p:grpSpPr>
              <p:sp>
                <p:nvSpPr>
                  <p:cNvPr id="4112" name="Rectangle 76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4589"/>
                    <a:ext cx="3068" cy="850"/>
                  </a:xfrm>
                  <a:prstGeom prst="rect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4113" name="Rectangle 76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4619"/>
                    <a:ext cx="3068" cy="790"/>
                  </a:xfrm>
                  <a:prstGeom prst="rect">
                    <a:avLst/>
                  </a:prstGeom>
                  <a:solidFill>
                    <a:schemeClr val="bg1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</p:grpSp>
            <p:grpSp>
              <p:nvGrpSpPr>
                <p:cNvPr id="4086" name="Group 768"/>
                <p:cNvGrpSpPr>
                  <a:grpSpLocks/>
                </p:cNvGrpSpPr>
                <p:nvPr/>
              </p:nvGrpSpPr>
              <p:grpSpPr bwMode="auto">
                <a:xfrm>
                  <a:off x="3012" y="15442"/>
                  <a:ext cx="2049" cy="345"/>
                  <a:chOff x="3012" y="15442"/>
                  <a:chExt cx="2049" cy="345"/>
                </a:xfrm>
              </p:grpSpPr>
              <p:grpSp>
                <p:nvGrpSpPr>
                  <p:cNvPr id="4087" name="Group 769"/>
                  <p:cNvGrpSpPr>
                    <a:grpSpLocks/>
                  </p:cNvGrpSpPr>
                  <p:nvPr/>
                </p:nvGrpSpPr>
                <p:grpSpPr bwMode="auto">
                  <a:xfrm>
                    <a:off x="3012" y="15442"/>
                    <a:ext cx="2049" cy="304"/>
                    <a:chOff x="3012" y="15442"/>
                    <a:chExt cx="2049" cy="304"/>
                  </a:xfrm>
                </p:grpSpPr>
                <p:grpSp>
                  <p:nvGrpSpPr>
                    <p:cNvPr id="4096" name="Group 7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2" y="15442"/>
                      <a:ext cx="248" cy="232"/>
                      <a:chOff x="3012" y="15442"/>
                      <a:chExt cx="248" cy="232"/>
                    </a:xfrm>
                  </p:grpSpPr>
                  <p:sp>
                    <p:nvSpPr>
                      <p:cNvPr id="4109" name="Freeform 7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15442"/>
                        <a:ext cx="248" cy="33"/>
                      </a:xfrm>
                      <a:custGeom>
                        <a:avLst/>
                        <a:gdLst>
                          <a:gd name="T0" fmla="*/ 0 w 495"/>
                          <a:gd name="T1" fmla="*/ 2 h 66"/>
                          <a:gd name="T2" fmla="*/ 248 w 495"/>
                          <a:gd name="T3" fmla="*/ 0 h 66"/>
                          <a:gd name="T4" fmla="*/ 216 w 495"/>
                          <a:gd name="T5" fmla="*/ 32 h 66"/>
                          <a:gd name="T6" fmla="*/ 30 w 495"/>
                          <a:gd name="T7" fmla="*/ 33 h 66"/>
                          <a:gd name="T8" fmla="*/ 0 w 495"/>
                          <a:gd name="T9" fmla="*/ 2 h 6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95" h="66">
                            <a:moveTo>
                              <a:pt x="0" y="4"/>
                            </a:moveTo>
                            <a:lnTo>
                              <a:pt x="495" y="0"/>
                            </a:lnTo>
                            <a:lnTo>
                              <a:pt x="432" y="64"/>
                            </a:lnTo>
                            <a:lnTo>
                              <a:pt x="60" y="66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110" name="Freeform 7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5" y="15475"/>
                        <a:ext cx="123" cy="15"/>
                      </a:xfrm>
                      <a:custGeom>
                        <a:avLst/>
                        <a:gdLst>
                          <a:gd name="T0" fmla="*/ 0 w 247"/>
                          <a:gd name="T1" fmla="*/ 1 h 31"/>
                          <a:gd name="T2" fmla="*/ 123 w 247"/>
                          <a:gd name="T3" fmla="*/ 0 h 31"/>
                          <a:gd name="T4" fmla="*/ 108 w 247"/>
                          <a:gd name="T5" fmla="*/ 14 h 31"/>
                          <a:gd name="T6" fmla="*/ 14 w 247"/>
                          <a:gd name="T7" fmla="*/ 15 h 31"/>
                          <a:gd name="T8" fmla="*/ 0 w 247"/>
                          <a:gd name="T9" fmla="*/ 1 h 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47" h="31">
                            <a:moveTo>
                              <a:pt x="0" y="2"/>
                            </a:moveTo>
                            <a:lnTo>
                              <a:pt x="247" y="0"/>
                            </a:lnTo>
                            <a:lnTo>
                              <a:pt x="216" y="29"/>
                            </a:lnTo>
                            <a:lnTo>
                              <a:pt x="29" y="31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111" name="Rectangle 7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3" y="15493"/>
                        <a:ext cx="24" cy="1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>
                        <a:lvl1pPr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6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endParaRPr lang="de-DE" altLang="de-DE"/>
                      </a:p>
                    </p:txBody>
                  </p:sp>
                </p:grpSp>
                <p:grpSp>
                  <p:nvGrpSpPr>
                    <p:cNvPr id="4097" name="Group 7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53" y="15442"/>
                      <a:ext cx="390" cy="304"/>
                      <a:chOff x="4253" y="15442"/>
                      <a:chExt cx="390" cy="304"/>
                    </a:xfrm>
                  </p:grpSpPr>
                  <p:sp>
                    <p:nvSpPr>
                      <p:cNvPr id="4104" name="Freeform 7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3" y="15445"/>
                        <a:ext cx="389" cy="61"/>
                      </a:xfrm>
                      <a:custGeom>
                        <a:avLst/>
                        <a:gdLst>
                          <a:gd name="T0" fmla="*/ 0 w 778"/>
                          <a:gd name="T1" fmla="*/ 0 h 122"/>
                          <a:gd name="T2" fmla="*/ 389 w 778"/>
                          <a:gd name="T3" fmla="*/ 0 h 122"/>
                          <a:gd name="T4" fmla="*/ 389 w 778"/>
                          <a:gd name="T5" fmla="*/ 61 h 122"/>
                          <a:gd name="T6" fmla="*/ 31 w 778"/>
                          <a:gd name="T7" fmla="*/ 61 h 122"/>
                          <a:gd name="T8" fmla="*/ 0 w 778"/>
                          <a:gd name="T9" fmla="*/ 0 h 1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778" h="122">
                            <a:moveTo>
                              <a:pt x="0" y="0"/>
                            </a:moveTo>
                            <a:lnTo>
                              <a:pt x="778" y="0"/>
                            </a:lnTo>
                            <a:lnTo>
                              <a:pt x="778" y="122"/>
                            </a:lnTo>
                            <a:lnTo>
                              <a:pt x="62" y="1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105" name="Group 7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83" y="15442"/>
                        <a:ext cx="329" cy="70"/>
                        <a:chOff x="4283" y="15442"/>
                        <a:chExt cx="329" cy="70"/>
                      </a:xfrm>
                    </p:grpSpPr>
                    <p:sp>
                      <p:nvSpPr>
                        <p:cNvPr id="4107" name="Freeform 7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83" y="15458"/>
                          <a:ext cx="296" cy="47"/>
                        </a:xfrm>
                        <a:custGeom>
                          <a:avLst/>
                          <a:gdLst>
                            <a:gd name="T0" fmla="*/ 0 w 591"/>
                            <a:gd name="T1" fmla="*/ 47 h 93"/>
                            <a:gd name="T2" fmla="*/ 47 w 591"/>
                            <a:gd name="T3" fmla="*/ 0 h 93"/>
                            <a:gd name="T4" fmla="*/ 296 w 591"/>
                            <a:gd name="T5" fmla="*/ 0 h 93"/>
                            <a:gd name="T6" fmla="*/ 296 w 591"/>
                            <a:gd name="T7" fmla="*/ 47 h 9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0" t="0" r="r" b="b"/>
                          <a:pathLst>
                            <a:path w="591" h="93">
                              <a:moveTo>
                                <a:pt x="0" y="93"/>
                              </a:moveTo>
                              <a:lnTo>
                                <a:pt x="94" y="0"/>
                              </a:lnTo>
                              <a:lnTo>
                                <a:pt x="591" y="0"/>
                              </a:lnTo>
                              <a:lnTo>
                                <a:pt x="591" y="93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444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08" name="Line 7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11" y="15442"/>
                          <a:ext cx="1" cy="70"/>
                        </a:xfrm>
                        <a:prstGeom prst="line">
                          <a:avLst/>
                        </a:prstGeom>
                        <a:noFill/>
                        <a:ln w="444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4106" name="Line 7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42" y="15505"/>
                        <a:ext cx="1" cy="24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098" name="Group 7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73" y="15442"/>
                      <a:ext cx="388" cy="304"/>
                      <a:chOff x="4673" y="15442"/>
                      <a:chExt cx="388" cy="304"/>
                    </a:xfrm>
                  </p:grpSpPr>
                  <p:sp>
                    <p:nvSpPr>
                      <p:cNvPr id="4099" name="Freeform 7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73" y="15445"/>
                        <a:ext cx="387" cy="61"/>
                      </a:xfrm>
                      <a:custGeom>
                        <a:avLst/>
                        <a:gdLst>
                          <a:gd name="T0" fmla="*/ 0 w 774"/>
                          <a:gd name="T1" fmla="*/ 0 h 122"/>
                          <a:gd name="T2" fmla="*/ 387 w 774"/>
                          <a:gd name="T3" fmla="*/ 0 h 122"/>
                          <a:gd name="T4" fmla="*/ 387 w 774"/>
                          <a:gd name="T5" fmla="*/ 61 h 122"/>
                          <a:gd name="T6" fmla="*/ 30 w 774"/>
                          <a:gd name="T7" fmla="*/ 61 h 122"/>
                          <a:gd name="T8" fmla="*/ 0 w 774"/>
                          <a:gd name="T9" fmla="*/ 0 h 1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774" h="122">
                            <a:moveTo>
                              <a:pt x="0" y="0"/>
                            </a:moveTo>
                            <a:lnTo>
                              <a:pt x="774" y="0"/>
                            </a:lnTo>
                            <a:lnTo>
                              <a:pt x="774" y="122"/>
                            </a:lnTo>
                            <a:lnTo>
                              <a:pt x="59" y="1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100" name="Group 7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3" y="15442"/>
                        <a:ext cx="327" cy="70"/>
                        <a:chOff x="4703" y="15442"/>
                        <a:chExt cx="327" cy="70"/>
                      </a:xfrm>
                    </p:grpSpPr>
                    <p:sp>
                      <p:nvSpPr>
                        <p:cNvPr id="4102" name="Freeform 7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3" y="15458"/>
                          <a:ext cx="296" cy="47"/>
                        </a:xfrm>
                        <a:custGeom>
                          <a:avLst/>
                          <a:gdLst>
                            <a:gd name="T0" fmla="*/ 0 w 592"/>
                            <a:gd name="T1" fmla="*/ 47 h 93"/>
                            <a:gd name="T2" fmla="*/ 49 w 592"/>
                            <a:gd name="T3" fmla="*/ 0 h 93"/>
                            <a:gd name="T4" fmla="*/ 296 w 592"/>
                            <a:gd name="T5" fmla="*/ 0 h 93"/>
                            <a:gd name="T6" fmla="*/ 296 w 592"/>
                            <a:gd name="T7" fmla="*/ 47 h 9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0" t="0" r="r" b="b"/>
                          <a:pathLst>
                            <a:path w="592" h="93">
                              <a:moveTo>
                                <a:pt x="0" y="93"/>
                              </a:moveTo>
                              <a:lnTo>
                                <a:pt x="97" y="0"/>
                              </a:lnTo>
                              <a:lnTo>
                                <a:pt x="592" y="0"/>
                              </a:lnTo>
                              <a:lnTo>
                                <a:pt x="592" y="93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444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03" name="Line 7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029" y="15442"/>
                          <a:ext cx="1" cy="70"/>
                        </a:xfrm>
                        <a:prstGeom prst="line">
                          <a:avLst/>
                        </a:prstGeom>
                        <a:noFill/>
                        <a:ln w="444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lIns="0" tIns="0" rIns="0" bIns="0" anchor="ctr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4101" name="Line 7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60" y="15505"/>
                        <a:ext cx="1" cy="24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088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4299" y="15473"/>
                    <a:ext cx="314" cy="314"/>
                    <a:chOff x="4299" y="15473"/>
                    <a:chExt cx="314" cy="314"/>
                  </a:xfrm>
                </p:grpSpPr>
                <p:sp>
                  <p:nvSpPr>
                    <p:cNvPr id="4093" name="Oval 7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9" y="15473"/>
                      <a:ext cx="314" cy="31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4094" name="Oval 7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4" y="15519"/>
                      <a:ext cx="222" cy="22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4095" name="Oval 7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8" y="15581"/>
                      <a:ext cx="95" cy="9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4089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4719" y="15473"/>
                    <a:ext cx="312" cy="314"/>
                    <a:chOff x="4719" y="15473"/>
                    <a:chExt cx="312" cy="314"/>
                  </a:xfrm>
                </p:grpSpPr>
                <p:sp>
                  <p:nvSpPr>
                    <p:cNvPr id="4090" name="Oval 7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9" y="15473"/>
                      <a:ext cx="312" cy="31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4091" name="Oval 7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5" y="15519"/>
                      <a:ext cx="220" cy="22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4092" name="Oval 7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7" y="15581"/>
                      <a:ext cx="96" cy="9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</p:grpSp>
          </p:grpSp>
          <p:grpSp>
            <p:nvGrpSpPr>
              <p:cNvPr id="4030" name="Group 794"/>
              <p:cNvGrpSpPr>
                <a:grpSpLocks/>
              </p:cNvGrpSpPr>
              <p:nvPr/>
            </p:nvGrpSpPr>
            <p:grpSpPr bwMode="auto">
              <a:xfrm flipH="1">
                <a:off x="302" y="1184"/>
                <a:ext cx="91" cy="62"/>
                <a:chOff x="1244" y="14897"/>
                <a:chExt cx="1535" cy="891"/>
              </a:xfrm>
            </p:grpSpPr>
            <p:grpSp>
              <p:nvGrpSpPr>
                <p:cNvPr id="4031" name="Group 795"/>
                <p:cNvGrpSpPr>
                  <a:grpSpLocks/>
                </p:cNvGrpSpPr>
                <p:nvPr/>
              </p:nvGrpSpPr>
              <p:grpSpPr bwMode="auto">
                <a:xfrm>
                  <a:off x="1244" y="14897"/>
                  <a:ext cx="630" cy="701"/>
                  <a:chOff x="1244" y="14897"/>
                  <a:chExt cx="630" cy="701"/>
                </a:xfrm>
              </p:grpSpPr>
              <p:sp>
                <p:nvSpPr>
                  <p:cNvPr id="4063" name="Rectangle 796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15228"/>
                    <a:ext cx="26" cy="86"/>
                  </a:xfrm>
                  <a:prstGeom prst="rect">
                    <a:avLst/>
                  </a:pr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sp>
                <p:nvSpPr>
                  <p:cNvPr id="4064" name="Freeform 797"/>
                  <p:cNvSpPr>
                    <a:spLocks/>
                  </p:cNvSpPr>
                  <p:nvPr/>
                </p:nvSpPr>
                <p:spPr bwMode="auto">
                  <a:xfrm>
                    <a:off x="1256" y="14897"/>
                    <a:ext cx="589" cy="545"/>
                  </a:xfrm>
                  <a:custGeom>
                    <a:avLst/>
                    <a:gdLst>
                      <a:gd name="T0" fmla="*/ 124 w 1179"/>
                      <a:gd name="T1" fmla="*/ 16 h 1091"/>
                      <a:gd name="T2" fmla="*/ 156 w 1179"/>
                      <a:gd name="T3" fmla="*/ 0 h 1091"/>
                      <a:gd name="T4" fmla="*/ 543 w 1179"/>
                      <a:gd name="T5" fmla="*/ 0 h 1091"/>
                      <a:gd name="T6" fmla="*/ 575 w 1179"/>
                      <a:gd name="T7" fmla="*/ 15 h 1091"/>
                      <a:gd name="T8" fmla="*/ 575 w 1179"/>
                      <a:gd name="T9" fmla="*/ 205 h 1091"/>
                      <a:gd name="T10" fmla="*/ 589 w 1179"/>
                      <a:gd name="T11" fmla="*/ 249 h 1091"/>
                      <a:gd name="T12" fmla="*/ 589 w 1179"/>
                      <a:gd name="T13" fmla="*/ 545 h 1091"/>
                      <a:gd name="T14" fmla="*/ 0 w 1179"/>
                      <a:gd name="T15" fmla="*/ 545 h 1091"/>
                      <a:gd name="T16" fmla="*/ 0 w 1179"/>
                      <a:gd name="T17" fmla="*/ 281 h 1091"/>
                      <a:gd name="T18" fmla="*/ 46 w 1179"/>
                      <a:gd name="T19" fmla="*/ 249 h 1091"/>
                      <a:gd name="T20" fmla="*/ 110 w 1179"/>
                      <a:gd name="T21" fmla="*/ 63 h 1091"/>
                      <a:gd name="T22" fmla="*/ 124 w 1179"/>
                      <a:gd name="T23" fmla="*/ 63 h 1091"/>
                      <a:gd name="T24" fmla="*/ 61 w 1179"/>
                      <a:gd name="T25" fmla="*/ 249 h 1091"/>
                      <a:gd name="T26" fmla="*/ 171 w 1179"/>
                      <a:gd name="T27" fmla="*/ 249 h 1091"/>
                      <a:gd name="T28" fmla="*/ 124 w 1179"/>
                      <a:gd name="T29" fmla="*/ 63 h 1091"/>
                      <a:gd name="T30" fmla="*/ 139 w 1179"/>
                      <a:gd name="T31" fmla="*/ 63 h 1091"/>
                      <a:gd name="T32" fmla="*/ 186 w 1179"/>
                      <a:gd name="T33" fmla="*/ 249 h 1091"/>
                      <a:gd name="T34" fmla="*/ 387 w 1179"/>
                      <a:gd name="T35" fmla="*/ 249 h 1091"/>
                      <a:gd name="T36" fmla="*/ 325 w 1179"/>
                      <a:gd name="T37" fmla="*/ 63 h 1091"/>
                      <a:gd name="T38" fmla="*/ 357 w 1179"/>
                      <a:gd name="T39" fmla="*/ 63 h 1091"/>
                      <a:gd name="T40" fmla="*/ 419 w 1179"/>
                      <a:gd name="T41" fmla="*/ 249 h 1091"/>
                      <a:gd name="T42" fmla="*/ 575 w 1179"/>
                      <a:gd name="T43" fmla="*/ 249 h 1091"/>
                      <a:gd name="T44" fmla="*/ 512 w 1179"/>
                      <a:gd name="T45" fmla="*/ 63 h 1091"/>
                      <a:gd name="T46" fmla="*/ 357 w 1179"/>
                      <a:gd name="T47" fmla="*/ 63 h 1091"/>
                      <a:gd name="T48" fmla="*/ 325 w 1179"/>
                      <a:gd name="T49" fmla="*/ 63 h 1091"/>
                      <a:gd name="T50" fmla="*/ 139 w 1179"/>
                      <a:gd name="T51" fmla="*/ 63 h 1091"/>
                      <a:gd name="T52" fmla="*/ 124 w 1179"/>
                      <a:gd name="T53" fmla="*/ 63 h 1091"/>
                      <a:gd name="T54" fmla="*/ 110 w 1179"/>
                      <a:gd name="T55" fmla="*/ 63 h 1091"/>
                      <a:gd name="T56" fmla="*/ 124 w 1179"/>
                      <a:gd name="T57" fmla="*/ 31 h 1091"/>
                      <a:gd name="T58" fmla="*/ 124 w 1179"/>
                      <a:gd name="T59" fmla="*/ 16 h 1091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1179" h="1091">
                        <a:moveTo>
                          <a:pt x="249" y="33"/>
                        </a:moveTo>
                        <a:lnTo>
                          <a:pt x="312" y="0"/>
                        </a:lnTo>
                        <a:lnTo>
                          <a:pt x="1086" y="0"/>
                        </a:lnTo>
                        <a:lnTo>
                          <a:pt x="1150" y="30"/>
                        </a:lnTo>
                        <a:lnTo>
                          <a:pt x="1150" y="410"/>
                        </a:lnTo>
                        <a:lnTo>
                          <a:pt x="1179" y="499"/>
                        </a:lnTo>
                        <a:lnTo>
                          <a:pt x="1179" y="1091"/>
                        </a:lnTo>
                        <a:lnTo>
                          <a:pt x="0" y="1091"/>
                        </a:lnTo>
                        <a:lnTo>
                          <a:pt x="0" y="563"/>
                        </a:lnTo>
                        <a:lnTo>
                          <a:pt x="93" y="499"/>
                        </a:lnTo>
                        <a:lnTo>
                          <a:pt x="220" y="126"/>
                        </a:lnTo>
                        <a:lnTo>
                          <a:pt x="249" y="126"/>
                        </a:lnTo>
                        <a:lnTo>
                          <a:pt x="123" y="499"/>
                        </a:lnTo>
                        <a:lnTo>
                          <a:pt x="343" y="499"/>
                        </a:lnTo>
                        <a:lnTo>
                          <a:pt x="249" y="126"/>
                        </a:lnTo>
                        <a:lnTo>
                          <a:pt x="279" y="126"/>
                        </a:lnTo>
                        <a:lnTo>
                          <a:pt x="372" y="499"/>
                        </a:lnTo>
                        <a:lnTo>
                          <a:pt x="775" y="499"/>
                        </a:lnTo>
                        <a:lnTo>
                          <a:pt x="651" y="126"/>
                        </a:lnTo>
                        <a:lnTo>
                          <a:pt x="715" y="126"/>
                        </a:lnTo>
                        <a:lnTo>
                          <a:pt x="838" y="499"/>
                        </a:lnTo>
                        <a:lnTo>
                          <a:pt x="1150" y="499"/>
                        </a:lnTo>
                        <a:lnTo>
                          <a:pt x="1025" y="126"/>
                        </a:lnTo>
                        <a:lnTo>
                          <a:pt x="715" y="126"/>
                        </a:lnTo>
                        <a:lnTo>
                          <a:pt x="651" y="126"/>
                        </a:lnTo>
                        <a:lnTo>
                          <a:pt x="279" y="126"/>
                        </a:lnTo>
                        <a:lnTo>
                          <a:pt x="249" y="126"/>
                        </a:lnTo>
                        <a:lnTo>
                          <a:pt x="220" y="126"/>
                        </a:lnTo>
                        <a:lnTo>
                          <a:pt x="249" y="62"/>
                        </a:lnTo>
                        <a:lnTo>
                          <a:pt x="249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4065" name="Line 798"/>
                  <p:cNvSpPr>
                    <a:spLocks noChangeShapeType="1"/>
                  </p:cNvSpPr>
                  <p:nvPr/>
                </p:nvSpPr>
                <p:spPr bwMode="auto">
                  <a:xfrm>
                    <a:off x="1427" y="15146"/>
                    <a:ext cx="1" cy="289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4066" name="Freeform 799"/>
                  <p:cNvSpPr>
                    <a:spLocks/>
                  </p:cNvSpPr>
                  <p:nvPr/>
                </p:nvSpPr>
                <p:spPr bwMode="auto">
                  <a:xfrm>
                    <a:off x="1586" y="14928"/>
                    <a:ext cx="73" cy="437"/>
                  </a:xfrm>
                  <a:custGeom>
                    <a:avLst/>
                    <a:gdLst>
                      <a:gd name="T0" fmla="*/ 0 w 147"/>
                      <a:gd name="T1" fmla="*/ 0 h 876"/>
                      <a:gd name="T2" fmla="*/ 73 w 147"/>
                      <a:gd name="T3" fmla="*/ 218 h 876"/>
                      <a:gd name="T4" fmla="*/ 73 w 147"/>
                      <a:gd name="T5" fmla="*/ 437 h 87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47" h="876">
                        <a:moveTo>
                          <a:pt x="0" y="0"/>
                        </a:moveTo>
                        <a:lnTo>
                          <a:pt x="147" y="437"/>
                        </a:lnTo>
                        <a:lnTo>
                          <a:pt x="147" y="876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4067" name="Group 800"/>
                  <p:cNvGrpSpPr>
                    <a:grpSpLocks/>
                  </p:cNvGrpSpPr>
                  <p:nvPr/>
                </p:nvGrpSpPr>
                <p:grpSpPr bwMode="auto">
                  <a:xfrm>
                    <a:off x="1244" y="15445"/>
                    <a:ext cx="598" cy="153"/>
                    <a:chOff x="1244" y="15445"/>
                    <a:chExt cx="598" cy="153"/>
                  </a:xfrm>
                </p:grpSpPr>
                <p:sp>
                  <p:nvSpPr>
                    <p:cNvPr id="4081" name="Rectangle 8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4" y="15445"/>
                      <a:ext cx="598" cy="15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grpSp>
                  <p:nvGrpSpPr>
                    <p:cNvPr id="4082" name="Group 8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1" y="15458"/>
                      <a:ext cx="178" cy="17"/>
                      <a:chOff x="1271" y="15458"/>
                      <a:chExt cx="178" cy="17"/>
                    </a:xfrm>
                  </p:grpSpPr>
                  <p:sp>
                    <p:nvSpPr>
                      <p:cNvPr id="4083" name="Line 8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1" y="15458"/>
                        <a:ext cx="178" cy="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84" name="Line 80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87" y="15474"/>
                        <a:ext cx="162" cy="1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068" name="Group 805"/>
                  <p:cNvGrpSpPr>
                    <a:grpSpLocks/>
                  </p:cNvGrpSpPr>
                  <p:nvPr/>
                </p:nvGrpSpPr>
                <p:grpSpPr bwMode="auto">
                  <a:xfrm>
                    <a:off x="1256" y="15365"/>
                    <a:ext cx="582" cy="17"/>
                    <a:chOff x="1256" y="15365"/>
                    <a:chExt cx="582" cy="17"/>
                  </a:xfrm>
                </p:grpSpPr>
                <p:sp>
                  <p:nvSpPr>
                    <p:cNvPr id="4079" name="Line 8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6" y="15381"/>
                      <a:ext cx="178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80" name="Line 8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6" y="15365"/>
                      <a:ext cx="582" cy="1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69" name="Line 808"/>
                  <p:cNvSpPr>
                    <a:spLocks noChangeShapeType="1"/>
                  </p:cNvSpPr>
                  <p:nvPr/>
                </p:nvSpPr>
                <p:spPr bwMode="auto">
                  <a:xfrm>
                    <a:off x="1830" y="15146"/>
                    <a:ext cx="1" cy="303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4070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1441" y="15021"/>
                    <a:ext cx="73" cy="217"/>
                    <a:chOff x="1441" y="15021"/>
                    <a:chExt cx="73" cy="217"/>
                  </a:xfrm>
                </p:grpSpPr>
                <p:sp>
                  <p:nvSpPr>
                    <p:cNvPr id="4073" name="AutoShape 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1" y="15021"/>
                      <a:ext cx="51" cy="160"/>
                    </a:xfrm>
                    <a:prstGeom prst="roundRect">
                      <a:avLst>
                        <a:gd name="adj" fmla="val 48412"/>
                      </a:avLst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4074" name="AutoShape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6" y="15213"/>
                      <a:ext cx="25" cy="2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4075" name="AutoShape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5" y="15201"/>
                      <a:ext cx="19" cy="1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grpSp>
                  <p:nvGrpSpPr>
                    <p:cNvPr id="4076" name="Group 8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58" y="15114"/>
                      <a:ext cx="54" cy="111"/>
                      <a:chOff x="1458" y="15114"/>
                      <a:chExt cx="54" cy="111"/>
                    </a:xfrm>
                  </p:grpSpPr>
                  <p:sp>
                    <p:nvSpPr>
                      <p:cNvPr id="4077" name="Freeform 8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58" y="15114"/>
                        <a:ext cx="1" cy="111"/>
                      </a:xfrm>
                      <a:custGeom>
                        <a:avLst/>
                        <a:gdLst>
                          <a:gd name="T0" fmla="*/ 0 w 1"/>
                          <a:gd name="T1" fmla="*/ 0 h 221"/>
                          <a:gd name="T2" fmla="*/ 0 w 1"/>
                          <a:gd name="T3" fmla="*/ 111 h 221"/>
                          <a:gd name="T4" fmla="*/ 0 w 1"/>
                          <a:gd name="T5" fmla="*/ 95 h 221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" h="221">
                            <a:moveTo>
                              <a:pt x="0" y="0"/>
                            </a:moveTo>
                            <a:lnTo>
                              <a:pt x="0" y="221"/>
                            </a:lnTo>
                            <a:lnTo>
                              <a:pt x="0" y="190"/>
                            </a:lnTo>
                          </a:path>
                        </a:pathLst>
                      </a:custGeom>
                      <a:noFill/>
                      <a:ln w="444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78" name="Line 8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58" y="15178"/>
                        <a:ext cx="54" cy="35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4071" name="Freeform 816"/>
                  <p:cNvSpPr>
                    <a:spLocks/>
                  </p:cNvSpPr>
                  <p:nvPr/>
                </p:nvSpPr>
                <p:spPr bwMode="auto">
                  <a:xfrm>
                    <a:off x="1581" y="15162"/>
                    <a:ext cx="62" cy="19"/>
                  </a:xfrm>
                  <a:custGeom>
                    <a:avLst/>
                    <a:gdLst>
                      <a:gd name="T0" fmla="*/ 0 w 124"/>
                      <a:gd name="T1" fmla="*/ 0 h 37"/>
                      <a:gd name="T2" fmla="*/ 62 w 124"/>
                      <a:gd name="T3" fmla="*/ 0 h 37"/>
                      <a:gd name="T4" fmla="*/ 62 w 124"/>
                      <a:gd name="T5" fmla="*/ 8 h 37"/>
                      <a:gd name="T6" fmla="*/ 62 w 124"/>
                      <a:gd name="T7" fmla="*/ 19 h 37"/>
                      <a:gd name="T8" fmla="*/ 48 w 124"/>
                      <a:gd name="T9" fmla="*/ 19 h 37"/>
                      <a:gd name="T10" fmla="*/ 48 w 124"/>
                      <a:gd name="T11" fmla="*/ 8 h 37"/>
                      <a:gd name="T12" fmla="*/ 0 w 124"/>
                      <a:gd name="T13" fmla="*/ 8 h 37"/>
                      <a:gd name="T14" fmla="*/ 0 w 124"/>
                      <a:gd name="T15" fmla="*/ 0 h 3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24" h="37">
                        <a:moveTo>
                          <a:pt x="0" y="0"/>
                        </a:moveTo>
                        <a:lnTo>
                          <a:pt x="124" y="0"/>
                        </a:lnTo>
                        <a:lnTo>
                          <a:pt x="124" y="16"/>
                        </a:lnTo>
                        <a:lnTo>
                          <a:pt x="124" y="37"/>
                        </a:lnTo>
                        <a:lnTo>
                          <a:pt x="95" y="37"/>
                        </a:lnTo>
                        <a:lnTo>
                          <a:pt x="95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4072" name="Freeform 817"/>
                  <p:cNvSpPr>
                    <a:spLocks/>
                  </p:cNvSpPr>
                  <p:nvPr/>
                </p:nvSpPr>
                <p:spPr bwMode="auto">
                  <a:xfrm>
                    <a:off x="1382" y="14911"/>
                    <a:ext cx="448" cy="14"/>
                  </a:xfrm>
                  <a:custGeom>
                    <a:avLst/>
                    <a:gdLst>
                      <a:gd name="T0" fmla="*/ 0 w 898"/>
                      <a:gd name="T1" fmla="*/ 0 h 27"/>
                      <a:gd name="T2" fmla="*/ 448 w 898"/>
                      <a:gd name="T3" fmla="*/ 0 h 27"/>
                      <a:gd name="T4" fmla="*/ 448 w 898"/>
                      <a:gd name="T5" fmla="*/ 14 h 27"/>
                      <a:gd name="T6" fmla="*/ 1 w 898"/>
                      <a:gd name="T7" fmla="*/ 14 h 27"/>
                      <a:gd name="T8" fmla="*/ 0 w 898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98" h="27">
                        <a:moveTo>
                          <a:pt x="0" y="0"/>
                        </a:moveTo>
                        <a:lnTo>
                          <a:pt x="898" y="0"/>
                        </a:lnTo>
                        <a:lnTo>
                          <a:pt x="898" y="27"/>
                        </a:lnTo>
                        <a:lnTo>
                          <a:pt x="2" y="2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032" name="Group 818"/>
                <p:cNvGrpSpPr>
                  <a:grpSpLocks/>
                </p:cNvGrpSpPr>
                <p:nvPr/>
              </p:nvGrpSpPr>
              <p:grpSpPr bwMode="auto">
                <a:xfrm>
                  <a:off x="1377" y="15381"/>
                  <a:ext cx="498" cy="220"/>
                  <a:chOff x="1377" y="15381"/>
                  <a:chExt cx="498" cy="220"/>
                </a:xfrm>
              </p:grpSpPr>
              <p:sp>
                <p:nvSpPr>
                  <p:cNvPr id="4061" name="Freeform 819"/>
                  <p:cNvSpPr>
                    <a:spLocks/>
                  </p:cNvSpPr>
                  <p:nvPr/>
                </p:nvSpPr>
                <p:spPr bwMode="auto">
                  <a:xfrm>
                    <a:off x="1377" y="15381"/>
                    <a:ext cx="498" cy="219"/>
                  </a:xfrm>
                  <a:custGeom>
                    <a:avLst/>
                    <a:gdLst>
                      <a:gd name="T0" fmla="*/ 0 w 996"/>
                      <a:gd name="T1" fmla="*/ 219 h 438"/>
                      <a:gd name="T2" fmla="*/ 0 w 996"/>
                      <a:gd name="T3" fmla="*/ 196 h 438"/>
                      <a:gd name="T4" fmla="*/ 6 w 996"/>
                      <a:gd name="T5" fmla="*/ 172 h 438"/>
                      <a:gd name="T6" fmla="*/ 14 w 996"/>
                      <a:gd name="T7" fmla="*/ 144 h 438"/>
                      <a:gd name="T8" fmla="*/ 27 w 996"/>
                      <a:gd name="T9" fmla="*/ 120 h 438"/>
                      <a:gd name="T10" fmla="*/ 43 w 996"/>
                      <a:gd name="T11" fmla="*/ 96 h 438"/>
                      <a:gd name="T12" fmla="*/ 60 w 996"/>
                      <a:gd name="T13" fmla="*/ 77 h 438"/>
                      <a:gd name="T14" fmla="*/ 82 w 996"/>
                      <a:gd name="T15" fmla="*/ 57 h 438"/>
                      <a:gd name="T16" fmla="*/ 111 w 996"/>
                      <a:gd name="T17" fmla="*/ 37 h 438"/>
                      <a:gd name="T18" fmla="*/ 138 w 996"/>
                      <a:gd name="T19" fmla="*/ 24 h 438"/>
                      <a:gd name="T20" fmla="*/ 164 w 996"/>
                      <a:gd name="T21" fmla="*/ 14 h 438"/>
                      <a:gd name="T22" fmla="*/ 194 w 996"/>
                      <a:gd name="T23" fmla="*/ 6 h 438"/>
                      <a:gd name="T24" fmla="*/ 229 w 996"/>
                      <a:gd name="T25" fmla="*/ 0 h 438"/>
                      <a:gd name="T26" fmla="*/ 261 w 996"/>
                      <a:gd name="T27" fmla="*/ 0 h 438"/>
                      <a:gd name="T28" fmla="*/ 294 w 996"/>
                      <a:gd name="T29" fmla="*/ 4 h 438"/>
                      <a:gd name="T30" fmla="*/ 325 w 996"/>
                      <a:gd name="T31" fmla="*/ 11 h 438"/>
                      <a:gd name="T32" fmla="*/ 356 w 996"/>
                      <a:gd name="T33" fmla="*/ 22 h 438"/>
                      <a:gd name="T34" fmla="*/ 381 w 996"/>
                      <a:gd name="T35" fmla="*/ 35 h 438"/>
                      <a:gd name="T36" fmla="*/ 401 w 996"/>
                      <a:gd name="T37" fmla="*/ 48 h 438"/>
                      <a:gd name="T38" fmla="*/ 421 w 996"/>
                      <a:gd name="T39" fmla="*/ 63 h 438"/>
                      <a:gd name="T40" fmla="*/ 439 w 996"/>
                      <a:gd name="T41" fmla="*/ 81 h 438"/>
                      <a:gd name="T42" fmla="*/ 458 w 996"/>
                      <a:gd name="T43" fmla="*/ 104 h 438"/>
                      <a:gd name="T44" fmla="*/ 473 w 996"/>
                      <a:gd name="T45" fmla="*/ 125 h 438"/>
                      <a:gd name="T46" fmla="*/ 480 w 996"/>
                      <a:gd name="T47" fmla="*/ 142 h 438"/>
                      <a:gd name="T48" fmla="*/ 487 w 996"/>
                      <a:gd name="T49" fmla="*/ 157 h 438"/>
                      <a:gd name="T50" fmla="*/ 493 w 996"/>
                      <a:gd name="T51" fmla="*/ 176 h 438"/>
                      <a:gd name="T52" fmla="*/ 494 w 996"/>
                      <a:gd name="T53" fmla="*/ 194 h 438"/>
                      <a:gd name="T54" fmla="*/ 495 w 996"/>
                      <a:gd name="T55" fmla="*/ 211 h 438"/>
                      <a:gd name="T56" fmla="*/ 498 w 996"/>
                      <a:gd name="T57" fmla="*/ 219 h 438"/>
                      <a:gd name="T58" fmla="*/ 0 w 996"/>
                      <a:gd name="T59" fmla="*/ 219 h 43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996" h="438">
                        <a:moveTo>
                          <a:pt x="0" y="438"/>
                        </a:moveTo>
                        <a:lnTo>
                          <a:pt x="0" y="391"/>
                        </a:lnTo>
                        <a:lnTo>
                          <a:pt x="11" y="343"/>
                        </a:lnTo>
                        <a:lnTo>
                          <a:pt x="27" y="288"/>
                        </a:lnTo>
                        <a:lnTo>
                          <a:pt x="53" y="239"/>
                        </a:lnTo>
                        <a:lnTo>
                          <a:pt x="85" y="191"/>
                        </a:lnTo>
                        <a:lnTo>
                          <a:pt x="120" y="153"/>
                        </a:lnTo>
                        <a:lnTo>
                          <a:pt x="163" y="113"/>
                        </a:lnTo>
                        <a:lnTo>
                          <a:pt x="221" y="73"/>
                        </a:lnTo>
                        <a:lnTo>
                          <a:pt x="276" y="47"/>
                        </a:lnTo>
                        <a:lnTo>
                          <a:pt x="328" y="27"/>
                        </a:lnTo>
                        <a:lnTo>
                          <a:pt x="388" y="11"/>
                        </a:lnTo>
                        <a:lnTo>
                          <a:pt x="457" y="0"/>
                        </a:lnTo>
                        <a:lnTo>
                          <a:pt x="522" y="0"/>
                        </a:lnTo>
                        <a:lnTo>
                          <a:pt x="588" y="7"/>
                        </a:lnTo>
                        <a:lnTo>
                          <a:pt x="649" y="22"/>
                        </a:lnTo>
                        <a:lnTo>
                          <a:pt x="711" y="43"/>
                        </a:lnTo>
                        <a:lnTo>
                          <a:pt x="762" y="69"/>
                        </a:lnTo>
                        <a:lnTo>
                          <a:pt x="802" y="96"/>
                        </a:lnTo>
                        <a:lnTo>
                          <a:pt x="842" y="126"/>
                        </a:lnTo>
                        <a:lnTo>
                          <a:pt x="878" y="162"/>
                        </a:lnTo>
                        <a:lnTo>
                          <a:pt x="916" y="208"/>
                        </a:lnTo>
                        <a:lnTo>
                          <a:pt x="945" y="250"/>
                        </a:lnTo>
                        <a:lnTo>
                          <a:pt x="960" y="283"/>
                        </a:lnTo>
                        <a:lnTo>
                          <a:pt x="974" y="314"/>
                        </a:lnTo>
                        <a:lnTo>
                          <a:pt x="985" y="352"/>
                        </a:lnTo>
                        <a:lnTo>
                          <a:pt x="987" y="387"/>
                        </a:lnTo>
                        <a:lnTo>
                          <a:pt x="990" y="422"/>
                        </a:lnTo>
                        <a:lnTo>
                          <a:pt x="996" y="438"/>
                        </a:lnTo>
                        <a:lnTo>
                          <a:pt x="0" y="4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4062" name="Freeform 820"/>
                  <p:cNvSpPr>
                    <a:spLocks/>
                  </p:cNvSpPr>
                  <p:nvPr/>
                </p:nvSpPr>
                <p:spPr bwMode="auto">
                  <a:xfrm>
                    <a:off x="1449" y="15443"/>
                    <a:ext cx="355" cy="158"/>
                  </a:xfrm>
                  <a:custGeom>
                    <a:avLst/>
                    <a:gdLst>
                      <a:gd name="T0" fmla="*/ 0 w 711"/>
                      <a:gd name="T1" fmla="*/ 158 h 316"/>
                      <a:gd name="T2" fmla="*/ 0 w 711"/>
                      <a:gd name="T3" fmla="*/ 141 h 316"/>
                      <a:gd name="T4" fmla="*/ 4 w 711"/>
                      <a:gd name="T5" fmla="*/ 124 h 316"/>
                      <a:gd name="T6" fmla="*/ 10 w 711"/>
                      <a:gd name="T7" fmla="*/ 104 h 316"/>
                      <a:gd name="T8" fmla="*/ 19 w 711"/>
                      <a:gd name="T9" fmla="*/ 86 h 316"/>
                      <a:gd name="T10" fmla="*/ 31 w 711"/>
                      <a:gd name="T11" fmla="*/ 68 h 316"/>
                      <a:gd name="T12" fmla="*/ 43 w 711"/>
                      <a:gd name="T13" fmla="*/ 56 h 316"/>
                      <a:gd name="T14" fmla="*/ 58 w 711"/>
                      <a:gd name="T15" fmla="*/ 41 h 316"/>
                      <a:gd name="T16" fmla="*/ 79 w 711"/>
                      <a:gd name="T17" fmla="*/ 27 h 316"/>
                      <a:gd name="T18" fmla="*/ 99 w 711"/>
                      <a:gd name="T19" fmla="*/ 17 h 316"/>
                      <a:gd name="T20" fmla="*/ 117 w 711"/>
                      <a:gd name="T21" fmla="*/ 10 h 316"/>
                      <a:gd name="T22" fmla="*/ 139 w 711"/>
                      <a:gd name="T23" fmla="*/ 4 h 316"/>
                      <a:gd name="T24" fmla="*/ 163 w 711"/>
                      <a:gd name="T25" fmla="*/ 0 h 316"/>
                      <a:gd name="T26" fmla="*/ 187 w 711"/>
                      <a:gd name="T27" fmla="*/ 0 h 316"/>
                      <a:gd name="T28" fmla="*/ 209 w 711"/>
                      <a:gd name="T29" fmla="*/ 3 h 316"/>
                      <a:gd name="T30" fmla="*/ 232 w 711"/>
                      <a:gd name="T31" fmla="*/ 8 h 316"/>
                      <a:gd name="T32" fmla="*/ 254 w 711"/>
                      <a:gd name="T33" fmla="*/ 16 h 316"/>
                      <a:gd name="T34" fmla="*/ 272 w 711"/>
                      <a:gd name="T35" fmla="*/ 25 h 316"/>
                      <a:gd name="T36" fmla="*/ 287 w 711"/>
                      <a:gd name="T37" fmla="*/ 35 h 316"/>
                      <a:gd name="T38" fmla="*/ 303 w 711"/>
                      <a:gd name="T39" fmla="*/ 47 h 316"/>
                      <a:gd name="T40" fmla="*/ 315 w 711"/>
                      <a:gd name="T41" fmla="*/ 59 h 316"/>
                      <a:gd name="T42" fmla="*/ 326 w 711"/>
                      <a:gd name="T43" fmla="*/ 73 h 316"/>
                      <a:gd name="T44" fmla="*/ 337 w 711"/>
                      <a:gd name="T45" fmla="*/ 91 h 316"/>
                      <a:gd name="T46" fmla="*/ 343 w 711"/>
                      <a:gd name="T47" fmla="*/ 103 h 316"/>
                      <a:gd name="T48" fmla="*/ 347 w 711"/>
                      <a:gd name="T49" fmla="*/ 113 h 316"/>
                      <a:gd name="T50" fmla="*/ 352 w 711"/>
                      <a:gd name="T51" fmla="*/ 127 h 316"/>
                      <a:gd name="T52" fmla="*/ 354 w 711"/>
                      <a:gd name="T53" fmla="*/ 140 h 316"/>
                      <a:gd name="T54" fmla="*/ 354 w 711"/>
                      <a:gd name="T55" fmla="*/ 153 h 316"/>
                      <a:gd name="T56" fmla="*/ 355 w 711"/>
                      <a:gd name="T57" fmla="*/ 158 h 316"/>
                      <a:gd name="T58" fmla="*/ 0 w 711"/>
                      <a:gd name="T59" fmla="*/ 158 h 31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711" h="316">
                        <a:moveTo>
                          <a:pt x="0" y="316"/>
                        </a:moveTo>
                        <a:lnTo>
                          <a:pt x="0" y="281"/>
                        </a:lnTo>
                        <a:lnTo>
                          <a:pt x="8" y="248"/>
                        </a:lnTo>
                        <a:lnTo>
                          <a:pt x="20" y="208"/>
                        </a:lnTo>
                        <a:lnTo>
                          <a:pt x="39" y="172"/>
                        </a:lnTo>
                        <a:lnTo>
                          <a:pt x="62" y="135"/>
                        </a:lnTo>
                        <a:lnTo>
                          <a:pt x="86" y="111"/>
                        </a:lnTo>
                        <a:lnTo>
                          <a:pt x="117" y="82"/>
                        </a:lnTo>
                        <a:lnTo>
                          <a:pt x="158" y="53"/>
                        </a:lnTo>
                        <a:lnTo>
                          <a:pt x="198" y="33"/>
                        </a:lnTo>
                        <a:lnTo>
                          <a:pt x="234" y="20"/>
                        </a:lnTo>
                        <a:lnTo>
                          <a:pt x="278" y="7"/>
                        </a:lnTo>
                        <a:lnTo>
                          <a:pt x="327" y="0"/>
                        </a:lnTo>
                        <a:lnTo>
                          <a:pt x="374" y="0"/>
                        </a:lnTo>
                        <a:lnTo>
                          <a:pt x="419" y="5"/>
                        </a:lnTo>
                        <a:lnTo>
                          <a:pt x="465" y="16"/>
                        </a:lnTo>
                        <a:lnTo>
                          <a:pt x="508" y="31"/>
                        </a:lnTo>
                        <a:lnTo>
                          <a:pt x="545" y="49"/>
                        </a:lnTo>
                        <a:lnTo>
                          <a:pt x="574" y="69"/>
                        </a:lnTo>
                        <a:lnTo>
                          <a:pt x="606" y="93"/>
                        </a:lnTo>
                        <a:lnTo>
                          <a:pt x="630" y="117"/>
                        </a:lnTo>
                        <a:lnTo>
                          <a:pt x="653" y="146"/>
                        </a:lnTo>
                        <a:lnTo>
                          <a:pt x="675" y="181"/>
                        </a:lnTo>
                        <a:lnTo>
                          <a:pt x="686" y="205"/>
                        </a:lnTo>
                        <a:lnTo>
                          <a:pt x="695" y="226"/>
                        </a:lnTo>
                        <a:lnTo>
                          <a:pt x="704" y="254"/>
                        </a:lnTo>
                        <a:lnTo>
                          <a:pt x="708" y="279"/>
                        </a:lnTo>
                        <a:lnTo>
                          <a:pt x="708" y="305"/>
                        </a:lnTo>
                        <a:lnTo>
                          <a:pt x="711" y="316"/>
                        </a:lnTo>
                        <a:lnTo>
                          <a:pt x="0" y="3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033" name="Group 821"/>
                <p:cNvGrpSpPr>
                  <a:grpSpLocks/>
                </p:cNvGrpSpPr>
                <p:nvPr/>
              </p:nvGrpSpPr>
              <p:grpSpPr bwMode="auto">
                <a:xfrm>
                  <a:off x="1877" y="15022"/>
                  <a:ext cx="281" cy="390"/>
                  <a:chOff x="1877" y="15022"/>
                  <a:chExt cx="281" cy="390"/>
                </a:xfrm>
              </p:grpSpPr>
              <p:sp>
                <p:nvSpPr>
                  <p:cNvPr id="4058" name="Freeform 822"/>
                  <p:cNvSpPr>
                    <a:spLocks/>
                  </p:cNvSpPr>
                  <p:nvPr/>
                </p:nvSpPr>
                <p:spPr bwMode="auto">
                  <a:xfrm>
                    <a:off x="1877" y="15099"/>
                    <a:ext cx="280" cy="265"/>
                  </a:xfrm>
                  <a:custGeom>
                    <a:avLst/>
                    <a:gdLst>
                      <a:gd name="T0" fmla="*/ 0 w 561"/>
                      <a:gd name="T1" fmla="*/ 141 h 530"/>
                      <a:gd name="T2" fmla="*/ 13 w 561"/>
                      <a:gd name="T3" fmla="*/ 156 h 530"/>
                      <a:gd name="T4" fmla="*/ 28 w 561"/>
                      <a:gd name="T5" fmla="*/ 176 h 530"/>
                      <a:gd name="T6" fmla="*/ 38 w 561"/>
                      <a:gd name="T7" fmla="*/ 187 h 530"/>
                      <a:gd name="T8" fmla="*/ 50 w 561"/>
                      <a:gd name="T9" fmla="*/ 201 h 530"/>
                      <a:gd name="T10" fmla="*/ 61 w 561"/>
                      <a:gd name="T11" fmla="*/ 214 h 530"/>
                      <a:gd name="T12" fmla="*/ 73 w 561"/>
                      <a:gd name="T13" fmla="*/ 226 h 530"/>
                      <a:gd name="T14" fmla="*/ 81 w 561"/>
                      <a:gd name="T15" fmla="*/ 237 h 530"/>
                      <a:gd name="T16" fmla="*/ 92 w 561"/>
                      <a:gd name="T17" fmla="*/ 246 h 530"/>
                      <a:gd name="T18" fmla="*/ 101 w 561"/>
                      <a:gd name="T19" fmla="*/ 253 h 530"/>
                      <a:gd name="T20" fmla="*/ 108 w 561"/>
                      <a:gd name="T21" fmla="*/ 260 h 530"/>
                      <a:gd name="T22" fmla="*/ 120 w 561"/>
                      <a:gd name="T23" fmla="*/ 262 h 530"/>
                      <a:gd name="T24" fmla="*/ 130 w 561"/>
                      <a:gd name="T25" fmla="*/ 265 h 530"/>
                      <a:gd name="T26" fmla="*/ 144 w 561"/>
                      <a:gd name="T27" fmla="*/ 262 h 530"/>
                      <a:gd name="T28" fmla="*/ 157 w 561"/>
                      <a:gd name="T29" fmla="*/ 260 h 530"/>
                      <a:gd name="T30" fmla="*/ 165 w 561"/>
                      <a:gd name="T31" fmla="*/ 254 h 530"/>
                      <a:gd name="T32" fmla="*/ 173 w 561"/>
                      <a:gd name="T33" fmla="*/ 251 h 530"/>
                      <a:gd name="T34" fmla="*/ 181 w 561"/>
                      <a:gd name="T35" fmla="*/ 243 h 530"/>
                      <a:gd name="T36" fmla="*/ 193 w 561"/>
                      <a:gd name="T37" fmla="*/ 230 h 530"/>
                      <a:gd name="T38" fmla="*/ 202 w 561"/>
                      <a:gd name="T39" fmla="*/ 218 h 530"/>
                      <a:gd name="T40" fmla="*/ 213 w 561"/>
                      <a:gd name="T41" fmla="*/ 204 h 530"/>
                      <a:gd name="T42" fmla="*/ 220 w 561"/>
                      <a:gd name="T43" fmla="*/ 188 h 530"/>
                      <a:gd name="T44" fmla="*/ 228 w 561"/>
                      <a:gd name="T45" fmla="*/ 174 h 530"/>
                      <a:gd name="T46" fmla="*/ 235 w 561"/>
                      <a:gd name="T47" fmla="*/ 156 h 530"/>
                      <a:gd name="T48" fmla="*/ 239 w 561"/>
                      <a:gd name="T49" fmla="*/ 136 h 530"/>
                      <a:gd name="T50" fmla="*/ 240 w 561"/>
                      <a:gd name="T51" fmla="*/ 116 h 530"/>
                      <a:gd name="T52" fmla="*/ 241 w 561"/>
                      <a:gd name="T53" fmla="*/ 98 h 530"/>
                      <a:gd name="T54" fmla="*/ 245 w 561"/>
                      <a:gd name="T55" fmla="*/ 80 h 530"/>
                      <a:gd name="T56" fmla="*/ 248 w 561"/>
                      <a:gd name="T57" fmla="*/ 65 h 530"/>
                      <a:gd name="T58" fmla="*/ 252 w 561"/>
                      <a:gd name="T59" fmla="*/ 56 h 530"/>
                      <a:gd name="T60" fmla="*/ 258 w 561"/>
                      <a:gd name="T61" fmla="*/ 46 h 530"/>
                      <a:gd name="T62" fmla="*/ 264 w 561"/>
                      <a:gd name="T63" fmla="*/ 28 h 530"/>
                      <a:gd name="T64" fmla="*/ 273 w 561"/>
                      <a:gd name="T65" fmla="*/ 11 h 530"/>
                      <a:gd name="T66" fmla="*/ 280 w 561"/>
                      <a:gd name="T67" fmla="*/ 0 h 53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561" h="530">
                        <a:moveTo>
                          <a:pt x="0" y="281"/>
                        </a:moveTo>
                        <a:lnTo>
                          <a:pt x="26" y="312"/>
                        </a:lnTo>
                        <a:lnTo>
                          <a:pt x="57" y="351"/>
                        </a:lnTo>
                        <a:lnTo>
                          <a:pt x="77" y="374"/>
                        </a:lnTo>
                        <a:lnTo>
                          <a:pt x="100" y="402"/>
                        </a:lnTo>
                        <a:lnTo>
                          <a:pt x="122" y="427"/>
                        </a:lnTo>
                        <a:lnTo>
                          <a:pt x="146" y="451"/>
                        </a:lnTo>
                        <a:lnTo>
                          <a:pt x="162" y="473"/>
                        </a:lnTo>
                        <a:lnTo>
                          <a:pt x="184" y="491"/>
                        </a:lnTo>
                        <a:lnTo>
                          <a:pt x="202" y="506"/>
                        </a:lnTo>
                        <a:lnTo>
                          <a:pt x="216" y="519"/>
                        </a:lnTo>
                        <a:lnTo>
                          <a:pt x="240" y="524"/>
                        </a:lnTo>
                        <a:lnTo>
                          <a:pt x="260" y="530"/>
                        </a:lnTo>
                        <a:lnTo>
                          <a:pt x="289" y="524"/>
                        </a:lnTo>
                        <a:lnTo>
                          <a:pt x="314" y="519"/>
                        </a:lnTo>
                        <a:lnTo>
                          <a:pt x="331" y="508"/>
                        </a:lnTo>
                        <a:lnTo>
                          <a:pt x="347" y="501"/>
                        </a:lnTo>
                        <a:lnTo>
                          <a:pt x="363" y="486"/>
                        </a:lnTo>
                        <a:lnTo>
                          <a:pt x="387" y="459"/>
                        </a:lnTo>
                        <a:lnTo>
                          <a:pt x="405" y="435"/>
                        </a:lnTo>
                        <a:lnTo>
                          <a:pt x="427" y="407"/>
                        </a:lnTo>
                        <a:lnTo>
                          <a:pt x="441" y="376"/>
                        </a:lnTo>
                        <a:lnTo>
                          <a:pt x="457" y="347"/>
                        </a:lnTo>
                        <a:lnTo>
                          <a:pt x="470" y="311"/>
                        </a:lnTo>
                        <a:lnTo>
                          <a:pt x="479" y="272"/>
                        </a:lnTo>
                        <a:lnTo>
                          <a:pt x="481" y="232"/>
                        </a:lnTo>
                        <a:lnTo>
                          <a:pt x="483" y="195"/>
                        </a:lnTo>
                        <a:lnTo>
                          <a:pt x="490" y="159"/>
                        </a:lnTo>
                        <a:lnTo>
                          <a:pt x="497" y="130"/>
                        </a:lnTo>
                        <a:lnTo>
                          <a:pt x="505" y="111"/>
                        </a:lnTo>
                        <a:lnTo>
                          <a:pt x="516" y="91"/>
                        </a:lnTo>
                        <a:lnTo>
                          <a:pt x="528" y="55"/>
                        </a:lnTo>
                        <a:lnTo>
                          <a:pt x="546" y="22"/>
                        </a:lnTo>
                        <a:lnTo>
                          <a:pt x="561" y="0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4059" name="Freeform 823"/>
                  <p:cNvSpPr>
                    <a:spLocks/>
                  </p:cNvSpPr>
                  <p:nvPr/>
                </p:nvSpPr>
                <p:spPr bwMode="auto">
                  <a:xfrm>
                    <a:off x="1877" y="15022"/>
                    <a:ext cx="280" cy="390"/>
                  </a:xfrm>
                  <a:custGeom>
                    <a:avLst/>
                    <a:gdLst>
                      <a:gd name="T0" fmla="*/ 0 w 561"/>
                      <a:gd name="T1" fmla="*/ 265 h 780"/>
                      <a:gd name="T2" fmla="*/ 7 w 561"/>
                      <a:gd name="T3" fmla="*/ 270 h 780"/>
                      <a:gd name="T4" fmla="*/ 14 w 561"/>
                      <a:gd name="T5" fmla="*/ 277 h 780"/>
                      <a:gd name="T6" fmla="*/ 21 w 561"/>
                      <a:gd name="T7" fmla="*/ 286 h 780"/>
                      <a:gd name="T8" fmla="*/ 29 w 561"/>
                      <a:gd name="T9" fmla="*/ 295 h 780"/>
                      <a:gd name="T10" fmla="*/ 35 w 561"/>
                      <a:gd name="T11" fmla="*/ 304 h 780"/>
                      <a:gd name="T12" fmla="*/ 40 w 561"/>
                      <a:gd name="T13" fmla="*/ 314 h 780"/>
                      <a:gd name="T14" fmla="*/ 49 w 561"/>
                      <a:gd name="T15" fmla="*/ 331 h 780"/>
                      <a:gd name="T16" fmla="*/ 63 w 561"/>
                      <a:gd name="T17" fmla="*/ 350 h 780"/>
                      <a:gd name="T18" fmla="*/ 73 w 561"/>
                      <a:gd name="T19" fmla="*/ 360 h 780"/>
                      <a:gd name="T20" fmla="*/ 84 w 561"/>
                      <a:gd name="T21" fmla="*/ 368 h 780"/>
                      <a:gd name="T22" fmla="*/ 93 w 561"/>
                      <a:gd name="T23" fmla="*/ 374 h 780"/>
                      <a:gd name="T24" fmla="*/ 99 w 561"/>
                      <a:gd name="T25" fmla="*/ 377 h 780"/>
                      <a:gd name="T26" fmla="*/ 106 w 561"/>
                      <a:gd name="T27" fmla="*/ 380 h 780"/>
                      <a:gd name="T28" fmla="*/ 120 w 561"/>
                      <a:gd name="T29" fmla="*/ 385 h 780"/>
                      <a:gd name="T30" fmla="*/ 131 w 561"/>
                      <a:gd name="T31" fmla="*/ 388 h 780"/>
                      <a:gd name="T32" fmla="*/ 141 w 561"/>
                      <a:gd name="T33" fmla="*/ 390 h 780"/>
                      <a:gd name="T34" fmla="*/ 151 w 561"/>
                      <a:gd name="T35" fmla="*/ 388 h 780"/>
                      <a:gd name="T36" fmla="*/ 163 w 561"/>
                      <a:gd name="T37" fmla="*/ 386 h 780"/>
                      <a:gd name="T38" fmla="*/ 173 w 561"/>
                      <a:gd name="T39" fmla="*/ 382 h 780"/>
                      <a:gd name="T40" fmla="*/ 185 w 561"/>
                      <a:gd name="T41" fmla="*/ 377 h 780"/>
                      <a:gd name="T42" fmla="*/ 196 w 561"/>
                      <a:gd name="T43" fmla="*/ 372 h 780"/>
                      <a:gd name="T44" fmla="*/ 203 w 561"/>
                      <a:gd name="T45" fmla="*/ 365 h 780"/>
                      <a:gd name="T46" fmla="*/ 208 w 561"/>
                      <a:gd name="T47" fmla="*/ 361 h 780"/>
                      <a:gd name="T48" fmla="*/ 213 w 561"/>
                      <a:gd name="T49" fmla="*/ 355 h 780"/>
                      <a:gd name="T50" fmla="*/ 219 w 561"/>
                      <a:gd name="T51" fmla="*/ 348 h 780"/>
                      <a:gd name="T52" fmla="*/ 225 w 561"/>
                      <a:gd name="T53" fmla="*/ 340 h 780"/>
                      <a:gd name="T54" fmla="*/ 230 w 561"/>
                      <a:gd name="T55" fmla="*/ 329 h 780"/>
                      <a:gd name="T56" fmla="*/ 237 w 561"/>
                      <a:gd name="T57" fmla="*/ 316 h 780"/>
                      <a:gd name="T58" fmla="*/ 240 w 561"/>
                      <a:gd name="T59" fmla="*/ 303 h 780"/>
                      <a:gd name="T60" fmla="*/ 245 w 561"/>
                      <a:gd name="T61" fmla="*/ 289 h 780"/>
                      <a:gd name="T62" fmla="*/ 248 w 561"/>
                      <a:gd name="T63" fmla="*/ 276 h 780"/>
                      <a:gd name="T64" fmla="*/ 250 w 561"/>
                      <a:gd name="T65" fmla="*/ 260 h 780"/>
                      <a:gd name="T66" fmla="*/ 254 w 561"/>
                      <a:gd name="T67" fmla="*/ 245 h 780"/>
                      <a:gd name="T68" fmla="*/ 258 w 561"/>
                      <a:gd name="T69" fmla="*/ 231 h 780"/>
                      <a:gd name="T70" fmla="*/ 262 w 561"/>
                      <a:gd name="T71" fmla="*/ 218 h 780"/>
                      <a:gd name="T72" fmla="*/ 265 w 561"/>
                      <a:gd name="T73" fmla="*/ 205 h 780"/>
                      <a:gd name="T74" fmla="*/ 266 w 561"/>
                      <a:gd name="T75" fmla="*/ 192 h 780"/>
                      <a:gd name="T76" fmla="*/ 266 w 561"/>
                      <a:gd name="T77" fmla="*/ 177 h 780"/>
                      <a:gd name="T78" fmla="*/ 265 w 561"/>
                      <a:gd name="T79" fmla="*/ 156 h 780"/>
                      <a:gd name="T80" fmla="*/ 265 w 561"/>
                      <a:gd name="T81" fmla="*/ 78 h 780"/>
                      <a:gd name="T82" fmla="*/ 264 w 561"/>
                      <a:gd name="T83" fmla="*/ 41 h 780"/>
                      <a:gd name="T84" fmla="*/ 264 w 561"/>
                      <a:gd name="T85" fmla="*/ 31 h 780"/>
                      <a:gd name="T86" fmla="*/ 264 w 561"/>
                      <a:gd name="T87" fmla="*/ 23 h 780"/>
                      <a:gd name="T88" fmla="*/ 266 w 561"/>
                      <a:gd name="T89" fmla="*/ 13 h 780"/>
                      <a:gd name="T90" fmla="*/ 271 w 561"/>
                      <a:gd name="T91" fmla="*/ 6 h 780"/>
                      <a:gd name="T92" fmla="*/ 280 w 561"/>
                      <a:gd name="T93" fmla="*/ 0 h 78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561" h="780">
                        <a:moveTo>
                          <a:pt x="0" y="529"/>
                        </a:moveTo>
                        <a:lnTo>
                          <a:pt x="15" y="540"/>
                        </a:lnTo>
                        <a:lnTo>
                          <a:pt x="28" y="553"/>
                        </a:lnTo>
                        <a:lnTo>
                          <a:pt x="42" y="571"/>
                        </a:lnTo>
                        <a:lnTo>
                          <a:pt x="58" y="590"/>
                        </a:lnTo>
                        <a:lnTo>
                          <a:pt x="71" y="608"/>
                        </a:lnTo>
                        <a:lnTo>
                          <a:pt x="80" y="628"/>
                        </a:lnTo>
                        <a:lnTo>
                          <a:pt x="98" y="661"/>
                        </a:lnTo>
                        <a:lnTo>
                          <a:pt x="126" y="699"/>
                        </a:lnTo>
                        <a:lnTo>
                          <a:pt x="147" y="719"/>
                        </a:lnTo>
                        <a:lnTo>
                          <a:pt x="169" y="736"/>
                        </a:lnTo>
                        <a:lnTo>
                          <a:pt x="187" y="747"/>
                        </a:lnTo>
                        <a:lnTo>
                          <a:pt x="198" y="754"/>
                        </a:lnTo>
                        <a:lnTo>
                          <a:pt x="213" y="760"/>
                        </a:lnTo>
                        <a:lnTo>
                          <a:pt x="240" y="769"/>
                        </a:lnTo>
                        <a:lnTo>
                          <a:pt x="262" y="776"/>
                        </a:lnTo>
                        <a:lnTo>
                          <a:pt x="282" y="780"/>
                        </a:lnTo>
                        <a:lnTo>
                          <a:pt x="303" y="776"/>
                        </a:lnTo>
                        <a:lnTo>
                          <a:pt x="327" y="771"/>
                        </a:lnTo>
                        <a:lnTo>
                          <a:pt x="347" y="763"/>
                        </a:lnTo>
                        <a:lnTo>
                          <a:pt x="370" y="754"/>
                        </a:lnTo>
                        <a:lnTo>
                          <a:pt x="392" y="743"/>
                        </a:lnTo>
                        <a:lnTo>
                          <a:pt x="407" y="730"/>
                        </a:lnTo>
                        <a:lnTo>
                          <a:pt x="416" y="721"/>
                        </a:lnTo>
                        <a:lnTo>
                          <a:pt x="427" y="710"/>
                        </a:lnTo>
                        <a:lnTo>
                          <a:pt x="439" y="696"/>
                        </a:lnTo>
                        <a:lnTo>
                          <a:pt x="450" y="679"/>
                        </a:lnTo>
                        <a:lnTo>
                          <a:pt x="461" y="657"/>
                        </a:lnTo>
                        <a:lnTo>
                          <a:pt x="474" y="632"/>
                        </a:lnTo>
                        <a:lnTo>
                          <a:pt x="481" y="606"/>
                        </a:lnTo>
                        <a:lnTo>
                          <a:pt x="490" y="577"/>
                        </a:lnTo>
                        <a:lnTo>
                          <a:pt x="496" y="551"/>
                        </a:lnTo>
                        <a:lnTo>
                          <a:pt x="501" y="520"/>
                        </a:lnTo>
                        <a:lnTo>
                          <a:pt x="508" y="489"/>
                        </a:lnTo>
                        <a:lnTo>
                          <a:pt x="517" y="462"/>
                        </a:lnTo>
                        <a:lnTo>
                          <a:pt x="525" y="436"/>
                        </a:lnTo>
                        <a:lnTo>
                          <a:pt x="530" y="409"/>
                        </a:lnTo>
                        <a:lnTo>
                          <a:pt x="532" y="383"/>
                        </a:lnTo>
                        <a:lnTo>
                          <a:pt x="532" y="354"/>
                        </a:lnTo>
                        <a:lnTo>
                          <a:pt x="530" y="312"/>
                        </a:lnTo>
                        <a:lnTo>
                          <a:pt x="530" y="155"/>
                        </a:lnTo>
                        <a:lnTo>
                          <a:pt x="528" y="82"/>
                        </a:lnTo>
                        <a:lnTo>
                          <a:pt x="528" y="62"/>
                        </a:lnTo>
                        <a:lnTo>
                          <a:pt x="528" y="45"/>
                        </a:lnTo>
                        <a:lnTo>
                          <a:pt x="532" y="25"/>
                        </a:lnTo>
                        <a:lnTo>
                          <a:pt x="543" y="11"/>
                        </a:lnTo>
                        <a:lnTo>
                          <a:pt x="561" y="0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4060" name="Arc 824"/>
                  <p:cNvSpPr>
                    <a:spLocks/>
                  </p:cNvSpPr>
                  <p:nvPr/>
                </p:nvSpPr>
                <p:spPr bwMode="auto">
                  <a:xfrm>
                    <a:off x="2110" y="15068"/>
                    <a:ext cx="48" cy="316"/>
                  </a:xfrm>
                  <a:custGeom>
                    <a:avLst/>
                    <a:gdLst>
                      <a:gd name="T0" fmla="*/ 47 w 21600"/>
                      <a:gd name="T1" fmla="*/ 316 h 43190"/>
                      <a:gd name="T2" fmla="*/ 47 w 21600"/>
                      <a:gd name="T3" fmla="*/ 0 h 43190"/>
                      <a:gd name="T4" fmla="*/ 48 w 21600"/>
                      <a:gd name="T5" fmla="*/ 158 h 4319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0" fill="none" extrusionOk="0">
                        <a:moveTo>
                          <a:pt x="21155" y="43190"/>
                        </a:moveTo>
                        <a:cubicBezTo>
                          <a:pt x="9402" y="42948"/>
                          <a:pt x="0" y="33351"/>
                          <a:pt x="0" y="21595"/>
                        </a:cubicBezTo>
                        <a:cubicBezTo>
                          <a:pt x="-1" y="9837"/>
                          <a:pt x="9403" y="240"/>
                          <a:pt x="21157" y="-1"/>
                        </a:cubicBezTo>
                      </a:path>
                      <a:path w="21600" h="43190" stroke="0" extrusionOk="0">
                        <a:moveTo>
                          <a:pt x="21155" y="43190"/>
                        </a:moveTo>
                        <a:cubicBezTo>
                          <a:pt x="9402" y="42948"/>
                          <a:pt x="0" y="33351"/>
                          <a:pt x="0" y="21595"/>
                        </a:cubicBezTo>
                        <a:cubicBezTo>
                          <a:pt x="-1" y="9837"/>
                          <a:pt x="9403" y="240"/>
                          <a:pt x="21157" y="-1"/>
                        </a:cubicBezTo>
                        <a:lnTo>
                          <a:pt x="21600" y="21595"/>
                        </a:lnTo>
                        <a:lnTo>
                          <a:pt x="21155" y="43190"/>
                        </a:lnTo>
                        <a:close/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034" name="Group 825"/>
                <p:cNvGrpSpPr>
                  <a:grpSpLocks/>
                </p:cNvGrpSpPr>
                <p:nvPr/>
              </p:nvGrpSpPr>
              <p:grpSpPr bwMode="auto">
                <a:xfrm>
                  <a:off x="1852" y="15442"/>
                  <a:ext cx="927" cy="284"/>
                  <a:chOff x="1852" y="15442"/>
                  <a:chExt cx="927" cy="284"/>
                </a:xfrm>
              </p:grpSpPr>
              <p:sp>
                <p:nvSpPr>
                  <p:cNvPr id="4048" name="Line 826"/>
                  <p:cNvSpPr>
                    <a:spLocks noChangeShapeType="1"/>
                  </p:cNvSpPr>
                  <p:nvPr/>
                </p:nvSpPr>
                <p:spPr bwMode="auto">
                  <a:xfrm>
                    <a:off x="2778" y="15547"/>
                    <a:ext cx="1" cy="179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  <p:sp>
                <p:nvSpPr>
                  <p:cNvPr id="4049" name="Rectangle 827"/>
                  <p:cNvSpPr>
                    <a:spLocks noChangeArrowheads="1"/>
                  </p:cNvSpPr>
                  <p:nvPr/>
                </p:nvSpPr>
                <p:spPr bwMode="auto">
                  <a:xfrm>
                    <a:off x="1852" y="15481"/>
                    <a:ext cx="919" cy="11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de-DE" altLang="de-DE"/>
                  </a:p>
                </p:txBody>
              </p:sp>
              <p:grpSp>
                <p:nvGrpSpPr>
                  <p:cNvPr id="4050" name="Group 828"/>
                  <p:cNvGrpSpPr>
                    <a:grpSpLocks/>
                  </p:cNvGrpSpPr>
                  <p:nvPr/>
                </p:nvGrpSpPr>
                <p:grpSpPr bwMode="auto">
                  <a:xfrm>
                    <a:off x="1885" y="15474"/>
                    <a:ext cx="196" cy="164"/>
                    <a:chOff x="1885" y="15474"/>
                    <a:chExt cx="196" cy="164"/>
                  </a:xfrm>
                </p:grpSpPr>
                <p:sp>
                  <p:nvSpPr>
                    <p:cNvPr id="4052" name="Rectangle 8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5" y="15477"/>
                      <a:ext cx="196" cy="1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grpSp>
                  <p:nvGrpSpPr>
                    <p:cNvPr id="4053" name="Group 8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4" y="15474"/>
                      <a:ext cx="140" cy="164"/>
                      <a:chOff x="1914" y="15474"/>
                      <a:chExt cx="140" cy="164"/>
                    </a:xfrm>
                  </p:grpSpPr>
                  <p:sp>
                    <p:nvSpPr>
                      <p:cNvPr id="4054" name="Line 8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14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55" name="Line 8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8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56" name="Line 8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38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57" name="Line 8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3" y="15474"/>
                        <a:ext cx="1" cy="164"/>
                      </a:xfrm>
                      <a:prstGeom prst="line">
                        <a:avLst/>
                      </a:prstGeom>
                      <a:noFill/>
                      <a:ln w="444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4051" name="Freeform 835"/>
                  <p:cNvSpPr>
                    <a:spLocks/>
                  </p:cNvSpPr>
                  <p:nvPr/>
                </p:nvSpPr>
                <p:spPr bwMode="auto">
                  <a:xfrm>
                    <a:off x="2280" y="15442"/>
                    <a:ext cx="249" cy="32"/>
                  </a:xfrm>
                  <a:custGeom>
                    <a:avLst/>
                    <a:gdLst>
                      <a:gd name="T0" fmla="*/ 0 w 496"/>
                      <a:gd name="T1" fmla="*/ 0 h 64"/>
                      <a:gd name="T2" fmla="*/ 249 w 496"/>
                      <a:gd name="T3" fmla="*/ 0 h 64"/>
                      <a:gd name="T4" fmla="*/ 249 w 496"/>
                      <a:gd name="T5" fmla="*/ 17 h 64"/>
                      <a:gd name="T6" fmla="*/ 187 w 496"/>
                      <a:gd name="T7" fmla="*/ 17 h 64"/>
                      <a:gd name="T8" fmla="*/ 187 w 496"/>
                      <a:gd name="T9" fmla="*/ 32 h 64"/>
                      <a:gd name="T10" fmla="*/ 63 w 496"/>
                      <a:gd name="T11" fmla="*/ 32 h 64"/>
                      <a:gd name="T12" fmla="*/ 63 w 496"/>
                      <a:gd name="T13" fmla="*/ 17 h 64"/>
                      <a:gd name="T14" fmla="*/ 0 w 496"/>
                      <a:gd name="T15" fmla="*/ 19 h 64"/>
                      <a:gd name="T16" fmla="*/ 0 w 496"/>
                      <a:gd name="T17" fmla="*/ 0 h 6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96" h="64">
                        <a:moveTo>
                          <a:pt x="0" y="0"/>
                        </a:moveTo>
                        <a:lnTo>
                          <a:pt x="496" y="0"/>
                        </a:lnTo>
                        <a:lnTo>
                          <a:pt x="496" y="33"/>
                        </a:lnTo>
                        <a:lnTo>
                          <a:pt x="373" y="33"/>
                        </a:lnTo>
                        <a:lnTo>
                          <a:pt x="373" y="64"/>
                        </a:lnTo>
                        <a:lnTo>
                          <a:pt x="125" y="64"/>
                        </a:lnTo>
                        <a:lnTo>
                          <a:pt x="125" y="33"/>
                        </a:lnTo>
                        <a:lnTo>
                          <a:pt x="0" y="3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035" name="Group 836"/>
                <p:cNvGrpSpPr>
                  <a:grpSpLocks/>
                </p:cNvGrpSpPr>
                <p:nvPr/>
              </p:nvGrpSpPr>
              <p:grpSpPr bwMode="auto">
                <a:xfrm>
                  <a:off x="1473" y="15473"/>
                  <a:ext cx="1245" cy="315"/>
                  <a:chOff x="1473" y="15473"/>
                  <a:chExt cx="1245" cy="315"/>
                </a:xfrm>
              </p:grpSpPr>
              <p:grpSp>
                <p:nvGrpSpPr>
                  <p:cNvPr id="4036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2094" y="15473"/>
                    <a:ext cx="313" cy="314"/>
                    <a:chOff x="2094" y="15473"/>
                    <a:chExt cx="313" cy="314"/>
                  </a:xfrm>
                </p:grpSpPr>
                <p:sp>
                  <p:nvSpPr>
                    <p:cNvPr id="4045" name="Oval 8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4" y="15473"/>
                      <a:ext cx="313" cy="31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4046" name="Oval 8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0" y="15519"/>
                      <a:ext cx="221" cy="22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4047" name="Oval 8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3" y="15581"/>
                      <a:ext cx="95" cy="9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4037" name="Group 841"/>
                  <p:cNvGrpSpPr>
                    <a:grpSpLocks/>
                  </p:cNvGrpSpPr>
                  <p:nvPr/>
                </p:nvGrpSpPr>
                <p:grpSpPr bwMode="auto">
                  <a:xfrm>
                    <a:off x="2404" y="15473"/>
                    <a:ext cx="314" cy="314"/>
                    <a:chOff x="2404" y="15473"/>
                    <a:chExt cx="314" cy="314"/>
                  </a:xfrm>
                </p:grpSpPr>
                <p:sp>
                  <p:nvSpPr>
                    <p:cNvPr id="4042" name="Oval 8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4" y="15473"/>
                      <a:ext cx="314" cy="31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4043" name="Oval 8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1" y="15519"/>
                      <a:ext cx="220" cy="22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4044" name="Oval 8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2" y="15581"/>
                      <a:ext cx="97" cy="9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  <p:grpSp>
                <p:nvGrpSpPr>
                  <p:cNvPr id="4038" name="Group 845"/>
                  <p:cNvGrpSpPr>
                    <a:grpSpLocks/>
                  </p:cNvGrpSpPr>
                  <p:nvPr/>
                </p:nvGrpSpPr>
                <p:grpSpPr bwMode="auto">
                  <a:xfrm>
                    <a:off x="1473" y="15473"/>
                    <a:ext cx="313" cy="315"/>
                    <a:chOff x="1473" y="15473"/>
                    <a:chExt cx="313" cy="315"/>
                  </a:xfrm>
                </p:grpSpPr>
                <p:sp>
                  <p:nvSpPr>
                    <p:cNvPr id="4039" name="Oval 8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3" y="15473"/>
                      <a:ext cx="313" cy="31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4040" name="Oval 8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9" y="15519"/>
                      <a:ext cx="221" cy="22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  <p:sp>
                  <p:nvSpPr>
                    <p:cNvPr id="4041" name="Oval 8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0" y="15581"/>
                      <a:ext cx="97" cy="9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de-DE" altLang="de-DE"/>
                    </a:p>
                  </p:txBody>
                </p:sp>
              </p:grpSp>
            </p:grpSp>
          </p:grpSp>
        </p:grpSp>
      </p:grpSp>
      <p:sp>
        <p:nvSpPr>
          <p:cNvPr id="4115" name="Oval 20"/>
          <p:cNvSpPr>
            <a:spLocks noChangeArrowheads="1"/>
          </p:cNvSpPr>
          <p:nvPr/>
        </p:nvSpPr>
        <p:spPr bwMode="auto">
          <a:xfrm>
            <a:off x="2705547" y="3187826"/>
            <a:ext cx="105826" cy="1356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1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</p:spPr>
        <p:txBody>
          <a:bodyPr/>
          <a:lstStyle/>
          <a:p>
            <a:r>
              <a:rPr lang="de-DE" altLang="de-DE" dirty="0" smtClean="0"/>
              <a:t>DB Netz AG | Frank </a:t>
            </a:r>
            <a:r>
              <a:rPr lang="de-DE" altLang="de-DE" dirty="0" err="1" smtClean="0"/>
              <a:t>Limprecht</a:t>
            </a:r>
            <a:r>
              <a:rPr lang="de-DE" altLang="de-DE" dirty="0" smtClean="0"/>
              <a:t> | 22.05.2015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8101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025" y="404813"/>
            <a:ext cx="7777396" cy="647700"/>
          </a:xfrm>
        </p:spPr>
        <p:txBody>
          <a:bodyPr/>
          <a:lstStyle/>
          <a:p>
            <a:r>
              <a:rPr lang="de-DE" dirty="0" smtClean="0"/>
              <a:t>Darstellung der Kosten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4539" y="1249335"/>
            <a:ext cx="9505950" cy="4897437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	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					Beispiel: SGV-Y (Umfahrung Soltau)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endParaRPr lang="de-DE" sz="1000" dirty="0" smtClean="0">
              <a:solidFill>
                <a:schemeClr val="bg1"/>
              </a:solidFill>
            </a:endParaRPr>
          </a:p>
          <a:p>
            <a:endParaRPr lang="de-DE" sz="1000" dirty="0">
              <a:solidFill>
                <a:schemeClr val="bg1"/>
              </a:solidFill>
            </a:endParaRPr>
          </a:p>
          <a:p>
            <a:endParaRPr lang="de-DE" sz="1000" dirty="0" smtClean="0">
              <a:solidFill>
                <a:schemeClr val="bg1"/>
              </a:solidFill>
            </a:endParaRPr>
          </a:p>
          <a:p>
            <a:r>
              <a:rPr lang="de-DE" sz="1000" dirty="0" smtClean="0">
                <a:solidFill>
                  <a:schemeClr val="bg1"/>
                </a:solidFill>
              </a:rPr>
              <a:t>						</a:t>
            </a:r>
          </a:p>
          <a:p>
            <a:r>
              <a:rPr lang="de-DE" sz="1000" dirty="0">
                <a:solidFill>
                  <a:schemeClr val="bg1"/>
                </a:solidFill>
              </a:rPr>
              <a:t>	</a:t>
            </a:r>
            <a:r>
              <a:rPr lang="de-DE" sz="1000" dirty="0" smtClean="0">
                <a:solidFill>
                  <a:schemeClr val="bg1"/>
                </a:solidFill>
              </a:rPr>
              <a:t>					Die MBS wirft als Kosten die Summe aus Bausumme, Planungskosten 						und dem Risikoaufschlag auf die Bausumme aus. Gerundet </a:t>
            </a:r>
            <a:r>
              <a:rPr lang="de-DE" sz="1000" b="1" dirty="0" smtClean="0">
                <a:solidFill>
                  <a:schemeClr val="bg1"/>
                </a:solidFill>
              </a:rPr>
              <a:t>3,2 Mrd. €</a:t>
            </a:r>
            <a:r>
              <a:rPr lang="de-DE" sz="1000" dirty="0" smtClean="0">
                <a:solidFill>
                  <a:schemeClr val="bg1"/>
                </a:solidFill>
              </a:rPr>
              <a:t>.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r>
              <a:rPr lang="de-DE" sz="1000" dirty="0" smtClean="0">
                <a:solidFill>
                  <a:schemeClr val="bg1"/>
                </a:solidFill>
              </a:rPr>
              <a:t>						Kommuniziert wurde jedoch hauptsächlich der Wert ohne den Risiko-						zuschlag (auf die Bausumme), also rund </a:t>
            </a:r>
            <a:r>
              <a:rPr lang="de-DE" sz="1000" b="1" dirty="0" smtClean="0">
                <a:solidFill>
                  <a:schemeClr val="bg1"/>
                </a:solidFill>
              </a:rPr>
              <a:t>2,5 Mrd</a:t>
            </a:r>
            <a:r>
              <a:rPr lang="de-DE" sz="1000" dirty="0" smtClean="0">
                <a:solidFill>
                  <a:schemeClr val="bg1"/>
                </a:solidFill>
              </a:rPr>
              <a:t>. </a:t>
            </a:r>
            <a:r>
              <a:rPr lang="de-DE" sz="1000" b="1" dirty="0" smtClean="0">
                <a:solidFill>
                  <a:schemeClr val="bg1"/>
                </a:solidFill>
              </a:rPr>
              <a:t>€</a:t>
            </a:r>
            <a:r>
              <a:rPr lang="de-DE" sz="1000" dirty="0" smtClean="0">
                <a:solidFill>
                  <a:schemeClr val="bg1"/>
                </a:solidFill>
              </a:rPr>
              <a:t>, wodurch sich die 						vermeintliche „Diskrepanz“ von </a:t>
            </a:r>
            <a:r>
              <a:rPr lang="de-DE" sz="1000" b="1" dirty="0" smtClean="0">
                <a:solidFill>
                  <a:schemeClr val="bg1"/>
                </a:solidFill>
              </a:rPr>
              <a:t>700 Mio. € </a:t>
            </a:r>
            <a:r>
              <a:rPr lang="de-DE" sz="1000" dirty="0" smtClean="0">
                <a:solidFill>
                  <a:schemeClr val="bg1"/>
                </a:solidFill>
              </a:rPr>
              <a:t>ergibt. </a:t>
            </a:r>
          </a:p>
          <a:p>
            <a:r>
              <a:rPr lang="de-DE" sz="1000" dirty="0">
                <a:solidFill>
                  <a:schemeClr val="bg1"/>
                </a:solidFill>
              </a:rPr>
              <a:t>	</a:t>
            </a:r>
            <a:r>
              <a:rPr lang="de-DE" sz="1000" dirty="0" smtClean="0">
                <a:solidFill>
                  <a:schemeClr val="bg1"/>
                </a:solidFill>
              </a:rPr>
              <a:t>					Der Wert von 2,5 Mrd. € ist als solcher nicht direkt in der MBS </a:t>
            </a:r>
          </a:p>
          <a:p>
            <a:r>
              <a:rPr lang="de-DE" sz="1000" dirty="0" smtClean="0">
                <a:solidFill>
                  <a:schemeClr val="bg1"/>
                </a:solidFill>
              </a:rPr>
              <a:t>						ausgewiesen. In der letzten Zeile müsste es also idealerweise heißen:</a:t>
            </a:r>
          </a:p>
          <a:p>
            <a:r>
              <a:rPr lang="de-DE" sz="1000" dirty="0" smtClean="0">
                <a:solidFill>
                  <a:schemeClr val="bg1"/>
                </a:solidFill>
              </a:rPr>
              <a:t>						Bausumme (+Risikozuschlag) und Planungskosten.</a:t>
            </a:r>
            <a:endParaRPr lang="de-DE" sz="900" dirty="0" smtClean="0">
              <a:solidFill>
                <a:schemeClr val="bg1"/>
              </a:solidFill>
            </a:endParaRPr>
          </a:p>
          <a:p>
            <a:r>
              <a:rPr lang="de-DE" sz="900" dirty="0">
                <a:solidFill>
                  <a:schemeClr val="bg1"/>
                </a:solidFill>
              </a:rPr>
              <a:t>	</a:t>
            </a:r>
            <a:r>
              <a:rPr lang="de-DE" sz="900" dirty="0" smtClean="0">
                <a:solidFill>
                  <a:schemeClr val="bg1"/>
                </a:solidFill>
              </a:rPr>
              <a:t>					</a:t>
            </a:r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 smtClean="0"/>
          </a:p>
          <a:p>
            <a:endParaRPr lang="de-DE" sz="800" dirty="0" smtClean="0"/>
          </a:p>
          <a:p>
            <a:r>
              <a:rPr lang="de-DE" sz="1000" dirty="0"/>
              <a:t>	</a:t>
            </a:r>
            <a:r>
              <a:rPr lang="de-DE" sz="1000" dirty="0" smtClean="0"/>
              <a:t>					Bausumme + Planungskosten =		2.503.447*</a:t>
            </a:r>
          </a:p>
          <a:p>
            <a:r>
              <a:rPr lang="de-DE" sz="1000" dirty="0"/>
              <a:t>	</a:t>
            </a:r>
            <a:r>
              <a:rPr lang="de-DE" sz="1000" dirty="0" smtClean="0"/>
              <a:t>					30%iger Risikozuschlag (nur auf Bausumme) = 	   636.469</a:t>
            </a:r>
          </a:p>
          <a:p>
            <a:r>
              <a:rPr lang="de-DE" sz="1000" dirty="0"/>
              <a:t>	</a:t>
            </a:r>
            <a:r>
              <a:rPr lang="de-DE" sz="1000" dirty="0" smtClean="0"/>
              <a:t>					</a:t>
            </a:r>
          </a:p>
          <a:p>
            <a:endParaRPr lang="de-DE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0" y="1681395"/>
            <a:ext cx="55340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5097514" y="5566145"/>
            <a:ext cx="4176895" cy="360000"/>
          </a:xfrm>
          <a:prstGeom prst="rect">
            <a:avLst/>
          </a:prstGeom>
          <a:noFill/>
          <a:ln w="25400" cap="flat">
            <a:solidFill>
              <a:srgbClr val="00B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7999" tIns="107999" rIns="107999" bIns="10799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</p:spPr>
        <p:txBody>
          <a:bodyPr/>
          <a:lstStyle/>
          <a:p>
            <a:r>
              <a:rPr lang="de-DE" altLang="de-DE" dirty="0" smtClean="0"/>
              <a:t>DB Netz AG | Frank </a:t>
            </a:r>
            <a:r>
              <a:rPr lang="de-DE" altLang="de-DE" dirty="0" err="1" smtClean="0"/>
              <a:t>Limprecht</a:t>
            </a:r>
            <a:r>
              <a:rPr lang="de-DE" altLang="de-DE" dirty="0" smtClean="0"/>
              <a:t> | 22.05.2015</a:t>
            </a:r>
            <a:endParaRPr lang="de-DE" altLang="de-DE" dirty="0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4000500" y="6692900"/>
            <a:ext cx="1905000" cy="93663"/>
          </a:xfrm>
        </p:spPr>
        <p:txBody>
          <a:bodyPr/>
          <a:lstStyle/>
          <a:p>
            <a:fld id="{80B59B09-5E94-4174-927B-5E8451BAA136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65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59B09-5E94-4174-927B-5E8451BAA136}" type="slidenum">
              <a:rPr lang="de-DE" altLang="de-DE" smtClean="0"/>
              <a:pPr/>
              <a:t>15</a:t>
            </a:fld>
            <a:endParaRPr lang="de-DE" altLang="de-DE"/>
          </a:p>
        </p:txBody>
      </p:sp>
      <p:sp>
        <p:nvSpPr>
          <p:cNvPr id="5" name="Text Box 2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025" y="401638"/>
            <a:ext cx="69135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defRPr sz="2400">
                <a:solidFill>
                  <a:schemeClr val="tx1"/>
                </a:solidFill>
                <a:latin typeface="DB Office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DB Office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DB Office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DB Office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DB Offic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de-DE" sz="2000" b="1" dirty="0"/>
              <a:t>Überblick: Untersuchte Varianten</a:t>
            </a:r>
          </a:p>
        </p:txBody>
      </p:sp>
      <p:graphicFrame>
        <p:nvGraphicFramePr>
          <p:cNvPr id="4115" name="Tabelle 4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16941"/>
              </p:ext>
            </p:extLst>
          </p:nvPr>
        </p:nvGraphicFramePr>
        <p:xfrm>
          <a:off x="200024" y="1556740"/>
          <a:ext cx="9505948" cy="48432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24486"/>
                <a:gridCol w="1224170"/>
                <a:gridCol w="1293592"/>
                <a:gridCol w="1082738"/>
                <a:gridCol w="1152160"/>
                <a:gridCol w="1260860"/>
                <a:gridCol w="1066529"/>
                <a:gridCol w="1201413"/>
              </a:tblGrid>
              <a:tr h="993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solidFill>
                            <a:schemeClr val="tx1"/>
                          </a:solidFill>
                          <a:effectLst/>
                        </a:rPr>
                        <a:t>Skizze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051" marR="6505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900">
                        <a:effectLst/>
                        <a:latin typeface="DB Office"/>
                        <a:ea typeface="Times New Roman"/>
                        <a:cs typeface="Times New Roman"/>
                      </a:endParaRPr>
                    </a:p>
                  </a:txBody>
                  <a:tcPr marL="65051" marR="6505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900">
                        <a:effectLst/>
                        <a:latin typeface="DB Office"/>
                        <a:ea typeface="Times New Roman"/>
                        <a:cs typeface="Times New Roman"/>
                      </a:endParaRPr>
                    </a:p>
                  </a:txBody>
                  <a:tcPr marL="65051" marR="6505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900">
                        <a:effectLst/>
                        <a:latin typeface="DB Office"/>
                        <a:ea typeface="Times New Roman"/>
                        <a:cs typeface="Times New Roman"/>
                      </a:endParaRPr>
                    </a:p>
                  </a:txBody>
                  <a:tcPr marL="65051" marR="6505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900">
                        <a:effectLst/>
                        <a:latin typeface="DB Office"/>
                        <a:ea typeface="Times New Roman"/>
                        <a:cs typeface="Times New Roman"/>
                      </a:endParaRPr>
                    </a:p>
                  </a:txBody>
                  <a:tcPr marL="65051" marR="6505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900">
                        <a:effectLst/>
                        <a:latin typeface="DB Office"/>
                        <a:ea typeface="Times New Roman"/>
                        <a:cs typeface="Times New Roman"/>
                      </a:endParaRPr>
                    </a:p>
                  </a:txBody>
                  <a:tcPr marL="65051" marR="6505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900" dirty="0">
                        <a:effectLst/>
                        <a:latin typeface="DB Office"/>
                        <a:ea typeface="Times New Roman"/>
                        <a:cs typeface="Times New Roman"/>
                      </a:endParaRPr>
                    </a:p>
                  </a:txBody>
                  <a:tcPr marL="65051" marR="6505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900">
                        <a:effectLst/>
                        <a:latin typeface="DB Office"/>
                        <a:ea typeface="Times New Roman"/>
                        <a:cs typeface="Times New Roman"/>
                      </a:endParaRPr>
                    </a:p>
                  </a:txBody>
                  <a:tcPr marL="65051" marR="6505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D"/>
                    </a:solidFill>
                  </a:tcPr>
                </a:tc>
              </a:tr>
              <a:tr h="451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chemeClr val="tx1"/>
                          </a:solidFill>
                          <a:effectLst/>
                        </a:rPr>
                        <a:t>Arbeitstitel</a:t>
                      </a:r>
                      <a:endParaRPr lang="de-DE" sz="9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051" marR="6505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Y-Trasse </a:t>
                      </a:r>
                      <a:r>
                        <a:rPr lang="de-DE" sz="900" b="1" dirty="0" smtClean="0">
                          <a:effectLst/>
                        </a:rPr>
                        <a:t>klassisch</a:t>
                      </a:r>
                      <a:r>
                        <a:rPr lang="de-DE" sz="900" b="1" dirty="0">
                          <a:effectLst/>
                        </a:rPr>
                        <a:t/>
                      </a:r>
                      <a:br>
                        <a:rPr lang="de-DE" sz="900" b="1" dirty="0">
                          <a:effectLst/>
                        </a:rPr>
                      </a:br>
                      <a:r>
                        <a:rPr lang="de-DE" sz="900" dirty="0" smtClean="0">
                          <a:effectLst/>
                        </a:rPr>
                        <a:t>+Buchholz-</a:t>
                      </a:r>
                      <a:r>
                        <a:rPr lang="de-DE" sz="900" dirty="0" err="1" smtClean="0">
                          <a:effectLst/>
                        </a:rPr>
                        <a:t>Lauenbrück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solidFill>
                            <a:schemeClr val="tx1"/>
                          </a:solidFill>
                          <a:effectLst/>
                        </a:rPr>
                        <a:t>SGV-Y </a:t>
                      </a: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</a:rPr>
                        <a:t>Schienengüterverkehrs-Y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Ausbau </a:t>
                      </a:r>
                      <a:r>
                        <a:rPr lang="de-DE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Bestand</a:t>
                      </a:r>
                      <a:r>
                        <a:rPr lang="de-DE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solidFill>
                            <a:schemeClr val="tx1"/>
                          </a:solidFill>
                          <a:effectLst/>
                        </a:rPr>
                        <a:t>Reduzierter Bestandsstrecken-ausbau</a:t>
                      </a:r>
                      <a:endParaRPr lang="de-DE" sz="9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Neubaustrecke / NBS </a:t>
                      </a:r>
                      <a:r>
                        <a:rPr lang="de-DE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Ashausen-Unterlüß</a:t>
                      </a:r>
                      <a:endParaRPr lang="de-DE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Neubaustrecke / NBS </a:t>
                      </a:r>
                      <a:r>
                        <a:rPr lang="de-DE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Ashausen-Suderburg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Ausbaustrecke / ABS </a:t>
                      </a:r>
                      <a:r>
                        <a:rPr lang="de-DE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Langwedel-</a:t>
                      </a:r>
                      <a:br>
                        <a:rPr lang="de-DE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Uelzen</a:t>
                      </a:r>
                      <a:br>
                        <a:rPr lang="de-DE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„Amerikalinie“</a:t>
                      </a:r>
                      <a:endParaRPr lang="de-DE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390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smtClean="0">
                          <a:solidFill>
                            <a:schemeClr val="tx1"/>
                          </a:solidFill>
                          <a:effectLst/>
                        </a:rPr>
                        <a:t>Reale Kosten (Bau+Planung)</a:t>
                      </a:r>
                      <a:endParaRPr lang="de-DE" sz="9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051" marR="6505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ca. 2,7 Mrd. EUR           (Stand VEP 2011 nominalisiert auf</a:t>
                      </a:r>
                      <a:r>
                        <a:rPr lang="de-DE" sz="900" baseline="0" dirty="0" smtClean="0">
                          <a:effectLst/>
                        </a:rPr>
                        <a:t> 2013)</a:t>
                      </a:r>
                      <a:r>
                        <a:rPr lang="de-DE" sz="900" dirty="0">
                          <a:effectLst/>
                          <a:latin typeface="Arial"/>
                          <a:cs typeface="Times New Roman"/>
                        </a:rPr>
                        <a:t/>
                      </a:r>
                      <a:br>
                        <a:rPr lang="de-DE" sz="900" dirty="0">
                          <a:effectLst/>
                          <a:latin typeface="Arial"/>
                          <a:cs typeface="Times New Roman"/>
                        </a:rPr>
                      </a:br>
                      <a:r>
                        <a:rPr lang="de-DE" sz="700" dirty="0" smtClean="0">
                          <a:effectLst/>
                          <a:latin typeface="Arial"/>
                          <a:cs typeface="Times New Roman"/>
                        </a:rPr>
                        <a:t>+ca. 0,2</a:t>
                      </a:r>
                      <a:r>
                        <a:rPr lang="de-DE" sz="700" baseline="0" dirty="0" smtClean="0">
                          <a:effectLst/>
                          <a:latin typeface="Arial"/>
                          <a:cs typeface="Times New Roman"/>
                        </a:rPr>
                        <a:t> Mrd. EUR </a:t>
                      </a:r>
                      <a:br>
                        <a:rPr lang="de-DE" sz="700" baseline="0" dirty="0" smtClean="0">
                          <a:effectLst/>
                          <a:latin typeface="Arial"/>
                          <a:cs typeface="Times New Roman"/>
                        </a:rPr>
                      </a:br>
                      <a:r>
                        <a:rPr lang="de-DE" sz="700" baseline="0" dirty="0" smtClean="0">
                          <a:effectLst/>
                          <a:latin typeface="Arial"/>
                          <a:cs typeface="Times New Roman"/>
                        </a:rPr>
                        <a:t>Buchholz-</a:t>
                      </a:r>
                      <a:r>
                        <a:rPr lang="de-DE" sz="700" baseline="0" dirty="0" err="1" smtClean="0">
                          <a:effectLst/>
                          <a:latin typeface="Arial"/>
                          <a:cs typeface="Times New Roman"/>
                        </a:rPr>
                        <a:t>Lauenbrück</a:t>
                      </a:r>
                      <a:endParaRPr lang="de-DE" sz="700" baseline="0" dirty="0" smtClean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ca. </a:t>
                      </a: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2,5 </a:t>
                      </a:r>
                      <a:r>
                        <a:rPr kumimoji="0" lang="de-DE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Mrd. EUR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smtClean="0">
                          <a:effectLst/>
                        </a:rPr>
                        <a:t>ca. </a:t>
                      </a:r>
                      <a:r>
                        <a:rPr lang="de-DE" sz="9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Mrd. EUR*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ca. 1,7 </a:t>
                      </a:r>
                      <a:r>
                        <a:rPr lang="de-DE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Mrd. EUR*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unterstellt: Wachstumsprogramm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Ostkorridor</a:t>
                      </a:r>
                      <a:r>
                        <a:rPr lang="de-DE" sz="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abgeschlossen</a:t>
                      </a:r>
                      <a:endParaRPr lang="de-DE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 smtClean="0">
                          <a:effectLst/>
                        </a:rPr>
                        <a:t>ca. </a:t>
                      </a:r>
                      <a:r>
                        <a:rPr lang="de-D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 Mrd. EUR*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unterstellt: Wachstumsprogramm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Ostkorridor</a:t>
                      </a:r>
                      <a:r>
                        <a:rPr lang="de-DE" sz="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abgeschlossen</a:t>
                      </a:r>
                      <a:endParaRPr lang="de-DE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 smtClean="0">
                          <a:effectLst/>
                        </a:rPr>
                        <a:t>ca. </a:t>
                      </a:r>
                      <a:r>
                        <a:rPr lang="de-D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r>
                        <a:rPr lang="de-DE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Mrd. EUR*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unterstellt: Wachstumsprogramm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Ostkorridor</a:t>
                      </a:r>
                      <a:r>
                        <a:rPr lang="de-DE" sz="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abgeschlossen</a:t>
                      </a:r>
                      <a:endParaRPr lang="de-DE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ca. 1,4 Mrd. EUR  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524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smtClean="0">
                          <a:solidFill>
                            <a:schemeClr val="tx1"/>
                          </a:solidFill>
                          <a:effectLst/>
                        </a:rPr>
                        <a:t>Variante </a:t>
                      </a:r>
                      <a:r>
                        <a:rPr lang="de-DE" sz="900">
                          <a:solidFill>
                            <a:schemeClr val="tx1"/>
                          </a:solidFill>
                          <a:effectLst/>
                        </a:rPr>
                        <a:t>machbar?</a:t>
                      </a:r>
                      <a:endParaRPr lang="de-DE" sz="9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051" marR="6505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smtClean="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Ortsdurchfahrten vsl. nicht machbar, sonst grundsätzlich ja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Ortsdurchfahrten</a:t>
                      </a:r>
                      <a:r>
                        <a:rPr lang="de-D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vsl</a:t>
                      </a:r>
                      <a:r>
                        <a:rPr lang="de-D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nicht machbar, sonst grundsätzlich ja</a:t>
                      </a:r>
                      <a:endParaRPr lang="de-DE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smtClean="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  <a:endParaRPr lang="de-DE" sz="9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587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solidFill>
                            <a:schemeClr val="tx1"/>
                          </a:solidFill>
                          <a:effectLst/>
                        </a:rPr>
                        <a:t>Engpassauflösung 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</a:rPr>
                        <a:t>GV </a:t>
                      </a:r>
                      <a:r>
                        <a:rPr lang="de-DE" sz="900" dirty="0" smtClean="0">
                          <a:solidFill>
                            <a:schemeClr val="tx1"/>
                          </a:solidFill>
                          <a:effectLst/>
                        </a:rPr>
                        <a:t>gemäß </a:t>
                      </a:r>
                      <a:br>
                        <a:rPr lang="de-DE" sz="9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e-DE" sz="900" dirty="0" smtClean="0">
                          <a:solidFill>
                            <a:schemeClr val="tx1"/>
                          </a:solidFill>
                          <a:effectLst/>
                        </a:rPr>
                        <a:t>EBWU </a:t>
                      </a: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r>
                        <a:rPr lang="de-DE" sz="900" dirty="0" smtClean="0">
                          <a:solidFill>
                            <a:schemeClr val="tx1"/>
                          </a:solidFill>
                          <a:effectLst/>
                        </a:rPr>
                        <a:t> 2025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051" marR="6505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(ggf. jedoch nur mit NBS Isernhagen – Lehrte)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  <a:endParaRPr lang="de-DE" sz="9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optional</a:t>
                      </a:r>
                      <a:r>
                        <a:rPr lang="de-DE" sz="900" b="0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ergänzende Maßnahme</a:t>
                      </a:r>
                      <a:endParaRPr lang="de-DE" sz="9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390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Betroffene Wohneinheiten (ca.)</a:t>
                      </a:r>
                      <a:endParaRPr lang="de-DE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051" marR="6505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2.000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25.000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55.000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35.000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10.000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5.000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25.000</a:t>
                      </a:r>
                      <a:endParaRPr lang="de-DE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390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Betroffene Schutzgebiete (ca.)</a:t>
                      </a:r>
                      <a:endParaRPr lang="de-DE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051" marR="6505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 km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 km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 km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 km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 km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 km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km</a:t>
                      </a:r>
                      <a:endParaRPr lang="de-DE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390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Schallschutz (ca.)</a:t>
                      </a:r>
                      <a:endParaRPr lang="de-DE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051" marR="6505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 km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 km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 km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 km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 km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 km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km</a:t>
                      </a:r>
                      <a:endParaRPr lang="de-DE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390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</a:rPr>
                        <a:t>Fahrzeitgewinne im </a:t>
                      </a:r>
                      <a:r>
                        <a:rPr lang="de-DE" sz="900" dirty="0" smtClean="0">
                          <a:solidFill>
                            <a:schemeClr val="tx1"/>
                          </a:solidFill>
                          <a:effectLst/>
                        </a:rPr>
                        <a:t>SPFV </a:t>
                      </a: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051" marR="6505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</a:rPr>
                        <a:t>0-5 Min. HB-Han.</a:t>
                      </a:r>
                      <a:b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</a:rPr>
                        <a:t>5-10 Min HH-Han.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</a:rPr>
                        <a:t>0-5 Min.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</a:rPr>
                        <a:t>0-5 Min.</a:t>
                      </a:r>
                      <a:endParaRPr lang="de-DE" sz="9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</a:rPr>
                        <a:t>0-5 Min.</a:t>
                      </a:r>
                      <a:endParaRPr lang="de-DE" sz="9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</a:rPr>
                        <a:t>10-15 Min.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solidFill>
                            <a:schemeClr val="tx1"/>
                          </a:solidFill>
                          <a:effectLst/>
                        </a:rPr>
                        <a:t>10-15 Min.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B Offic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Kein SPFV</a:t>
                      </a:r>
                      <a:endParaRPr lang="de-DE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116" name="Gruppieren 4115"/>
          <p:cNvGrpSpPr/>
          <p:nvPr/>
        </p:nvGrpSpPr>
        <p:grpSpPr>
          <a:xfrm>
            <a:off x="1536631" y="1598914"/>
            <a:ext cx="1008140" cy="905566"/>
            <a:chOff x="1424510" y="2302967"/>
            <a:chExt cx="879126" cy="877834"/>
          </a:xfrm>
        </p:grpSpPr>
        <p:grpSp>
          <p:nvGrpSpPr>
            <p:cNvPr id="4117" name="Gruppieren 4116"/>
            <p:cNvGrpSpPr/>
            <p:nvPr/>
          </p:nvGrpSpPr>
          <p:grpSpPr>
            <a:xfrm>
              <a:off x="1424510" y="2302967"/>
              <a:ext cx="879126" cy="877834"/>
              <a:chOff x="1922120" y="2397456"/>
              <a:chExt cx="879126" cy="877834"/>
            </a:xfrm>
          </p:grpSpPr>
          <p:pic>
            <p:nvPicPr>
              <p:cNvPr id="4119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2120" y="2397456"/>
                <a:ext cx="879126" cy="877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20" name="Freihandform 4119"/>
              <p:cNvSpPr/>
              <p:nvPr/>
            </p:nvSpPr>
            <p:spPr bwMode="auto">
              <a:xfrm>
                <a:off x="2214563" y="2814638"/>
                <a:ext cx="119062" cy="19160"/>
              </a:xfrm>
              <a:custGeom>
                <a:avLst/>
                <a:gdLst>
                  <a:gd name="connsiteX0" fmla="*/ 0 w 119062"/>
                  <a:gd name="connsiteY0" fmla="*/ 0 h 19160"/>
                  <a:gd name="connsiteX1" fmla="*/ 19050 w 119062"/>
                  <a:gd name="connsiteY1" fmla="*/ 14287 h 19160"/>
                  <a:gd name="connsiteX2" fmla="*/ 26193 w 119062"/>
                  <a:gd name="connsiteY2" fmla="*/ 11906 h 19160"/>
                  <a:gd name="connsiteX3" fmla="*/ 33337 w 119062"/>
                  <a:gd name="connsiteY3" fmla="*/ 14287 h 19160"/>
                  <a:gd name="connsiteX4" fmla="*/ 40481 w 119062"/>
                  <a:gd name="connsiteY4" fmla="*/ 19050 h 19160"/>
                  <a:gd name="connsiteX5" fmla="*/ 61912 w 119062"/>
                  <a:gd name="connsiteY5" fmla="*/ 16668 h 19160"/>
                  <a:gd name="connsiteX6" fmla="*/ 73818 w 119062"/>
                  <a:gd name="connsiteY6" fmla="*/ 14287 h 19160"/>
                  <a:gd name="connsiteX7" fmla="*/ 88106 w 119062"/>
                  <a:gd name="connsiteY7" fmla="*/ 11906 h 19160"/>
                  <a:gd name="connsiteX8" fmla="*/ 104775 w 119062"/>
                  <a:gd name="connsiteY8" fmla="*/ 9525 h 19160"/>
                  <a:gd name="connsiteX9" fmla="*/ 119062 w 119062"/>
                  <a:gd name="connsiteY9" fmla="*/ 7143 h 19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062" h="19160">
                    <a:moveTo>
                      <a:pt x="0" y="0"/>
                    </a:moveTo>
                    <a:cubicBezTo>
                      <a:pt x="4389" y="4389"/>
                      <a:pt x="10737" y="14287"/>
                      <a:pt x="19050" y="14287"/>
                    </a:cubicBezTo>
                    <a:cubicBezTo>
                      <a:pt x="21560" y="14287"/>
                      <a:pt x="23812" y="12700"/>
                      <a:pt x="26193" y="11906"/>
                    </a:cubicBezTo>
                    <a:cubicBezTo>
                      <a:pt x="28574" y="12700"/>
                      <a:pt x="31092" y="13164"/>
                      <a:pt x="33337" y="14287"/>
                    </a:cubicBezTo>
                    <a:cubicBezTo>
                      <a:pt x="35897" y="15567"/>
                      <a:pt x="37629" y="18812"/>
                      <a:pt x="40481" y="19050"/>
                    </a:cubicBezTo>
                    <a:cubicBezTo>
                      <a:pt x="47644" y="19647"/>
                      <a:pt x="54797" y="17685"/>
                      <a:pt x="61912" y="16668"/>
                    </a:cubicBezTo>
                    <a:cubicBezTo>
                      <a:pt x="65919" y="16096"/>
                      <a:pt x="69836" y="15011"/>
                      <a:pt x="73818" y="14287"/>
                    </a:cubicBezTo>
                    <a:cubicBezTo>
                      <a:pt x="78568" y="13423"/>
                      <a:pt x="83334" y="12640"/>
                      <a:pt x="88106" y="11906"/>
                    </a:cubicBezTo>
                    <a:cubicBezTo>
                      <a:pt x="93653" y="11053"/>
                      <a:pt x="99228" y="10379"/>
                      <a:pt x="104775" y="9525"/>
                    </a:cubicBezTo>
                    <a:cubicBezTo>
                      <a:pt x="109547" y="8791"/>
                      <a:pt x="119062" y="7143"/>
                      <a:pt x="119062" y="7143"/>
                    </a:cubicBezTo>
                  </a:path>
                </a:pathLst>
              </a:custGeom>
              <a:noFill/>
              <a:ln w="1016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B Office" pitchFamily="34" charset="0"/>
                </a:endParaRPr>
              </a:p>
            </p:txBody>
          </p:sp>
          <p:sp>
            <p:nvSpPr>
              <p:cNvPr id="4121" name="Freihandform 4120"/>
              <p:cNvSpPr/>
              <p:nvPr/>
            </p:nvSpPr>
            <p:spPr bwMode="auto">
              <a:xfrm>
                <a:off x="2328860" y="2683669"/>
                <a:ext cx="4765" cy="142875"/>
              </a:xfrm>
              <a:custGeom>
                <a:avLst/>
                <a:gdLst>
                  <a:gd name="connsiteX0" fmla="*/ 2384 w 4765"/>
                  <a:gd name="connsiteY0" fmla="*/ 0 h 142875"/>
                  <a:gd name="connsiteX1" fmla="*/ 4765 w 4765"/>
                  <a:gd name="connsiteY1" fmla="*/ 116681 h 142875"/>
                  <a:gd name="connsiteX2" fmla="*/ 2384 w 4765"/>
                  <a:gd name="connsiteY2" fmla="*/ 130969 h 142875"/>
                  <a:gd name="connsiteX3" fmla="*/ 3 w 4765"/>
                  <a:gd name="connsiteY3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5" h="142875">
                    <a:moveTo>
                      <a:pt x="2384" y="0"/>
                    </a:moveTo>
                    <a:cubicBezTo>
                      <a:pt x="3178" y="38894"/>
                      <a:pt x="4765" y="77779"/>
                      <a:pt x="4765" y="116681"/>
                    </a:cubicBezTo>
                    <a:cubicBezTo>
                      <a:pt x="4765" y="121509"/>
                      <a:pt x="3331" y="126234"/>
                      <a:pt x="2384" y="130969"/>
                    </a:cubicBezTo>
                    <a:cubicBezTo>
                      <a:pt x="-189" y="143838"/>
                      <a:pt x="3" y="136597"/>
                      <a:pt x="3" y="142875"/>
                    </a:cubicBezTo>
                  </a:path>
                </a:pathLst>
              </a:custGeom>
              <a:noFill/>
              <a:ln w="1016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B Office" pitchFamily="34" charset="0"/>
                </a:endParaRPr>
              </a:p>
            </p:txBody>
          </p:sp>
          <p:cxnSp>
            <p:nvCxnSpPr>
              <p:cNvPr id="4122" name="Gerade Verbindung 4121"/>
              <p:cNvCxnSpPr/>
              <p:nvPr/>
            </p:nvCxnSpPr>
            <p:spPr bwMode="auto">
              <a:xfrm>
                <a:off x="2328860" y="2818092"/>
                <a:ext cx="103790" cy="288040"/>
              </a:xfrm>
              <a:prstGeom prst="line">
                <a:avLst/>
              </a:prstGeom>
              <a:solidFill>
                <a:srgbClr val="C8C8CD"/>
              </a:solidFill>
              <a:ln w="1016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118" name="Freihandform 4117"/>
            <p:cNvSpPr/>
            <p:nvPr/>
          </p:nvSpPr>
          <p:spPr bwMode="auto">
            <a:xfrm>
              <a:off x="1835944" y="2509838"/>
              <a:ext cx="111919" cy="83343"/>
            </a:xfrm>
            <a:custGeom>
              <a:avLst/>
              <a:gdLst>
                <a:gd name="connsiteX0" fmla="*/ 0 w 111919"/>
                <a:gd name="connsiteY0" fmla="*/ 83343 h 83343"/>
                <a:gd name="connsiteX1" fmla="*/ 111919 w 111919"/>
                <a:gd name="connsiteY1" fmla="*/ 0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919" h="83343">
                  <a:moveTo>
                    <a:pt x="0" y="83343"/>
                  </a:moveTo>
                  <a:lnTo>
                    <a:pt x="111919" y="0"/>
                  </a:ln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</a:endParaRPr>
            </a:p>
          </p:txBody>
        </p:sp>
      </p:grpSp>
      <p:grpSp>
        <p:nvGrpSpPr>
          <p:cNvPr id="4123" name="Gruppieren 4122"/>
          <p:cNvGrpSpPr/>
          <p:nvPr/>
        </p:nvGrpSpPr>
        <p:grpSpPr>
          <a:xfrm>
            <a:off x="2790654" y="1598270"/>
            <a:ext cx="1008000" cy="907200"/>
            <a:chOff x="2110948" y="3359157"/>
            <a:chExt cx="1185822" cy="1123866"/>
          </a:xfrm>
        </p:grpSpPr>
        <p:pic>
          <p:nvPicPr>
            <p:cNvPr id="412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0948" y="3359157"/>
              <a:ext cx="1185822" cy="1123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25" name="Freihandform 4124"/>
            <p:cNvSpPr/>
            <p:nvPr/>
          </p:nvSpPr>
          <p:spPr bwMode="auto">
            <a:xfrm>
              <a:off x="2493169" y="3886200"/>
              <a:ext cx="352425" cy="30965"/>
            </a:xfrm>
            <a:custGeom>
              <a:avLst/>
              <a:gdLst>
                <a:gd name="connsiteX0" fmla="*/ 0 w 352425"/>
                <a:gd name="connsiteY0" fmla="*/ 11906 h 30965"/>
                <a:gd name="connsiteX1" fmla="*/ 11906 w 352425"/>
                <a:gd name="connsiteY1" fmla="*/ 16669 h 30965"/>
                <a:gd name="connsiteX2" fmla="*/ 26194 w 352425"/>
                <a:gd name="connsiteY2" fmla="*/ 23813 h 30965"/>
                <a:gd name="connsiteX3" fmla="*/ 40481 w 352425"/>
                <a:gd name="connsiteY3" fmla="*/ 16669 h 30965"/>
                <a:gd name="connsiteX4" fmla="*/ 57150 w 352425"/>
                <a:gd name="connsiteY4" fmla="*/ 21431 h 30965"/>
                <a:gd name="connsiteX5" fmla="*/ 61912 w 352425"/>
                <a:gd name="connsiteY5" fmla="*/ 28575 h 30965"/>
                <a:gd name="connsiteX6" fmla="*/ 83344 w 352425"/>
                <a:gd name="connsiteY6" fmla="*/ 28575 h 30965"/>
                <a:gd name="connsiteX7" fmla="*/ 121444 w 352425"/>
                <a:gd name="connsiteY7" fmla="*/ 23813 h 30965"/>
                <a:gd name="connsiteX8" fmla="*/ 142875 w 352425"/>
                <a:gd name="connsiteY8" fmla="*/ 21431 h 30965"/>
                <a:gd name="connsiteX9" fmla="*/ 154781 w 352425"/>
                <a:gd name="connsiteY9" fmla="*/ 19050 h 30965"/>
                <a:gd name="connsiteX10" fmla="*/ 169069 w 352425"/>
                <a:gd name="connsiteY10" fmla="*/ 16669 h 30965"/>
                <a:gd name="connsiteX11" fmla="*/ 190500 w 352425"/>
                <a:gd name="connsiteY11" fmla="*/ 11906 h 30965"/>
                <a:gd name="connsiteX12" fmla="*/ 200025 w 352425"/>
                <a:gd name="connsiteY12" fmla="*/ 9525 h 30965"/>
                <a:gd name="connsiteX13" fmla="*/ 226219 w 352425"/>
                <a:gd name="connsiteY13" fmla="*/ 4763 h 30965"/>
                <a:gd name="connsiteX14" fmla="*/ 278606 w 352425"/>
                <a:gd name="connsiteY14" fmla="*/ 2381 h 30965"/>
                <a:gd name="connsiteX15" fmla="*/ 311944 w 352425"/>
                <a:gd name="connsiteY15" fmla="*/ 0 h 30965"/>
                <a:gd name="connsiteX16" fmla="*/ 352425 w 352425"/>
                <a:gd name="connsiteY16" fmla="*/ 2381 h 3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425" h="30965">
                  <a:moveTo>
                    <a:pt x="0" y="11906"/>
                  </a:moveTo>
                  <a:cubicBezTo>
                    <a:pt x="3969" y="13494"/>
                    <a:pt x="8083" y="14757"/>
                    <a:pt x="11906" y="16669"/>
                  </a:cubicBezTo>
                  <a:cubicBezTo>
                    <a:pt x="30371" y="25902"/>
                    <a:pt x="8237" y="17826"/>
                    <a:pt x="26194" y="23813"/>
                  </a:cubicBezTo>
                  <a:cubicBezTo>
                    <a:pt x="29807" y="21404"/>
                    <a:pt x="35550" y="16669"/>
                    <a:pt x="40481" y="16669"/>
                  </a:cubicBezTo>
                  <a:cubicBezTo>
                    <a:pt x="43471" y="16669"/>
                    <a:pt x="53781" y="20308"/>
                    <a:pt x="57150" y="21431"/>
                  </a:cubicBezTo>
                  <a:cubicBezTo>
                    <a:pt x="58737" y="23812"/>
                    <a:pt x="59677" y="26787"/>
                    <a:pt x="61912" y="28575"/>
                  </a:cubicBezTo>
                  <a:cubicBezTo>
                    <a:pt x="67976" y="33426"/>
                    <a:pt x="77469" y="29554"/>
                    <a:pt x="83344" y="28575"/>
                  </a:cubicBezTo>
                  <a:cubicBezTo>
                    <a:pt x="100774" y="22765"/>
                    <a:pt x="86052" y="27031"/>
                    <a:pt x="121444" y="23813"/>
                  </a:cubicBezTo>
                  <a:cubicBezTo>
                    <a:pt x="128602" y="23162"/>
                    <a:pt x="135760" y="22448"/>
                    <a:pt x="142875" y="21431"/>
                  </a:cubicBezTo>
                  <a:cubicBezTo>
                    <a:pt x="146882" y="20859"/>
                    <a:pt x="150799" y="19774"/>
                    <a:pt x="154781" y="19050"/>
                  </a:cubicBezTo>
                  <a:cubicBezTo>
                    <a:pt x="159531" y="18186"/>
                    <a:pt x="164306" y="17463"/>
                    <a:pt x="169069" y="16669"/>
                  </a:cubicBezTo>
                  <a:cubicBezTo>
                    <a:pt x="182969" y="12036"/>
                    <a:pt x="169549" y="16097"/>
                    <a:pt x="190500" y="11906"/>
                  </a:cubicBezTo>
                  <a:cubicBezTo>
                    <a:pt x="193709" y="11264"/>
                    <a:pt x="196830" y="10235"/>
                    <a:pt x="200025" y="9525"/>
                  </a:cubicBezTo>
                  <a:cubicBezTo>
                    <a:pt x="204537" y="8522"/>
                    <a:pt x="222408" y="5035"/>
                    <a:pt x="226219" y="4763"/>
                  </a:cubicBezTo>
                  <a:cubicBezTo>
                    <a:pt x="243655" y="3517"/>
                    <a:pt x="261153" y="3351"/>
                    <a:pt x="278606" y="2381"/>
                  </a:cubicBezTo>
                  <a:cubicBezTo>
                    <a:pt x="289730" y="1763"/>
                    <a:pt x="300831" y="794"/>
                    <a:pt x="311944" y="0"/>
                  </a:cubicBezTo>
                  <a:cubicBezTo>
                    <a:pt x="349246" y="2487"/>
                    <a:pt x="335730" y="2381"/>
                    <a:pt x="352425" y="2381"/>
                  </a:cubicBezTo>
                </a:path>
              </a:pathLst>
            </a:custGeom>
            <a:noFill/>
            <a:ln w="1016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</a:endParaRPr>
            </a:p>
          </p:txBody>
        </p:sp>
        <p:sp>
          <p:nvSpPr>
            <p:cNvPr id="4126" name="Freihandform 4125"/>
            <p:cNvSpPr/>
            <p:nvPr/>
          </p:nvSpPr>
          <p:spPr bwMode="auto">
            <a:xfrm>
              <a:off x="2845594" y="3602831"/>
              <a:ext cx="69056" cy="283369"/>
            </a:xfrm>
            <a:custGeom>
              <a:avLst/>
              <a:gdLst>
                <a:gd name="connsiteX0" fmla="*/ 0 w 69056"/>
                <a:gd name="connsiteY0" fmla="*/ 283369 h 283369"/>
                <a:gd name="connsiteX1" fmla="*/ 7144 w 69056"/>
                <a:gd name="connsiteY1" fmla="*/ 264319 h 283369"/>
                <a:gd name="connsiteX2" fmla="*/ 9525 w 69056"/>
                <a:gd name="connsiteY2" fmla="*/ 252413 h 283369"/>
                <a:gd name="connsiteX3" fmla="*/ 11906 w 69056"/>
                <a:gd name="connsiteY3" fmla="*/ 245269 h 283369"/>
                <a:gd name="connsiteX4" fmla="*/ 16669 w 69056"/>
                <a:gd name="connsiteY4" fmla="*/ 226219 h 283369"/>
                <a:gd name="connsiteX5" fmla="*/ 21431 w 69056"/>
                <a:gd name="connsiteY5" fmla="*/ 211932 h 283369"/>
                <a:gd name="connsiteX6" fmla="*/ 23812 w 69056"/>
                <a:gd name="connsiteY6" fmla="*/ 204788 h 283369"/>
                <a:gd name="connsiteX7" fmla="*/ 30956 w 69056"/>
                <a:gd name="connsiteY7" fmla="*/ 183357 h 283369"/>
                <a:gd name="connsiteX8" fmla="*/ 35719 w 69056"/>
                <a:gd name="connsiteY8" fmla="*/ 176213 h 283369"/>
                <a:gd name="connsiteX9" fmla="*/ 45244 w 69056"/>
                <a:gd name="connsiteY9" fmla="*/ 154782 h 283369"/>
                <a:gd name="connsiteX10" fmla="*/ 61912 w 69056"/>
                <a:gd name="connsiteY10" fmla="*/ 104775 h 283369"/>
                <a:gd name="connsiteX11" fmla="*/ 66675 w 69056"/>
                <a:gd name="connsiteY11" fmla="*/ 90488 h 283369"/>
                <a:gd name="connsiteX12" fmla="*/ 69056 w 69056"/>
                <a:gd name="connsiteY12" fmla="*/ 83344 h 283369"/>
                <a:gd name="connsiteX13" fmla="*/ 64294 w 69056"/>
                <a:gd name="connsiteY13" fmla="*/ 76200 h 283369"/>
                <a:gd name="connsiteX14" fmla="*/ 57150 w 69056"/>
                <a:gd name="connsiteY14" fmla="*/ 47625 h 283369"/>
                <a:gd name="connsiteX15" fmla="*/ 54769 w 69056"/>
                <a:gd name="connsiteY15" fmla="*/ 40482 h 283369"/>
                <a:gd name="connsiteX16" fmla="*/ 54769 w 69056"/>
                <a:gd name="connsiteY16" fmla="*/ 0 h 28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056" h="283369">
                  <a:moveTo>
                    <a:pt x="0" y="283369"/>
                  </a:moveTo>
                  <a:cubicBezTo>
                    <a:pt x="1452" y="279739"/>
                    <a:pt x="5901" y="269289"/>
                    <a:pt x="7144" y="264319"/>
                  </a:cubicBezTo>
                  <a:cubicBezTo>
                    <a:pt x="8126" y="260393"/>
                    <a:pt x="8543" y="256339"/>
                    <a:pt x="9525" y="252413"/>
                  </a:cubicBezTo>
                  <a:cubicBezTo>
                    <a:pt x="10134" y="249978"/>
                    <a:pt x="11246" y="247691"/>
                    <a:pt x="11906" y="245269"/>
                  </a:cubicBezTo>
                  <a:cubicBezTo>
                    <a:pt x="13628" y="238954"/>
                    <a:pt x="15081" y="232569"/>
                    <a:pt x="16669" y="226219"/>
                  </a:cubicBezTo>
                  <a:cubicBezTo>
                    <a:pt x="17887" y="221349"/>
                    <a:pt x="19844" y="216694"/>
                    <a:pt x="21431" y="211932"/>
                  </a:cubicBezTo>
                  <a:lnTo>
                    <a:pt x="23812" y="204788"/>
                  </a:lnTo>
                  <a:lnTo>
                    <a:pt x="30956" y="183357"/>
                  </a:lnTo>
                  <a:cubicBezTo>
                    <a:pt x="31861" y="180642"/>
                    <a:pt x="34131" y="178594"/>
                    <a:pt x="35719" y="176213"/>
                  </a:cubicBezTo>
                  <a:cubicBezTo>
                    <a:pt x="41386" y="159210"/>
                    <a:pt x="37696" y="166102"/>
                    <a:pt x="45244" y="154782"/>
                  </a:cubicBezTo>
                  <a:lnTo>
                    <a:pt x="61912" y="104775"/>
                  </a:lnTo>
                  <a:lnTo>
                    <a:pt x="66675" y="90488"/>
                  </a:lnTo>
                  <a:lnTo>
                    <a:pt x="69056" y="83344"/>
                  </a:lnTo>
                  <a:cubicBezTo>
                    <a:pt x="67469" y="80963"/>
                    <a:pt x="65456" y="78815"/>
                    <a:pt x="64294" y="76200"/>
                  </a:cubicBezTo>
                  <a:cubicBezTo>
                    <a:pt x="57877" y="61761"/>
                    <a:pt x="60479" y="62605"/>
                    <a:pt x="57150" y="47625"/>
                  </a:cubicBezTo>
                  <a:cubicBezTo>
                    <a:pt x="56606" y="45175"/>
                    <a:pt x="54894" y="42989"/>
                    <a:pt x="54769" y="40482"/>
                  </a:cubicBezTo>
                  <a:cubicBezTo>
                    <a:pt x="54095" y="27005"/>
                    <a:pt x="54769" y="13494"/>
                    <a:pt x="54769" y="0"/>
                  </a:cubicBezTo>
                </a:path>
              </a:pathLst>
            </a:custGeom>
            <a:noFill/>
            <a:ln w="1016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</a:endParaRPr>
            </a:p>
          </p:txBody>
        </p:sp>
        <p:sp>
          <p:nvSpPr>
            <p:cNvPr id="4127" name="Freihandform 4126"/>
            <p:cNvSpPr/>
            <p:nvPr/>
          </p:nvSpPr>
          <p:spPr bwMode="auto">
            <a:xfrm>
              <a:off x="2783681" y="3888581"/>
              <a:ext cx="171450" cy="285750"/>
            </a:xfrm>
            <a:custGeom>
              <a:avLst/>
              <a:gdLst>
                <a:gd name="connsiteX0" fmla="*/ 0 w 171450"/>
                <a:gd name="connsiteY0" fmla="*/ 0 h 285750"/>
                <a:gd name="connsiteX1" fmla="*/ 11907 w 171450"/>
                <a:gd name="connsiteY1" fmla="*/ 7144 h 285750"/>
                <a:gd name="connsiteX2" fmla="*/ 19050 w 171450"/>
                <a:gd name="connsiteY2" fmla="*/ 14288 h 285750"/>
                <a:gd name="connsiteX3" fmla="*/ 33338 w 171450"/>
                <a:gd name="connsiteY3" fmla="*/ 19050 h 285750"/>
                <a:gd name="connsiteX4" fmla="*/ 47625 w 171450"/>
                <a:gd name="connsiteY4" fmla="*/ 23813 h 285750"/>
                <a:gd name="connsiteX5" fmla="*/ 59532 w 171450"/>
                <a:gd name="connsiteY5" fmla="*/ 26194 h 285750"/>
                <a:gd name="connsiteX6" fmla="*/ 69057 w 171450"/>
                <a:gd name="connsiteY6" fmla="*/ 40482 h 285750"/>
                <a:gd name="connsiteX7" fmla="*/ 80963 w 171450"/>
                <a:gd name="connsiteY7" fmla="*/ 54769 h 285750"/>
                <a:gd name="connsiteX8" fmla="*/ 83344 w 171450"/>
                <a:gd name="connsiteY8" fmla="*/ 61913 h 285750"/>
                <a:gd name="connsiteX9" fmla="*/ 92869 w 171450"/>
                <a:gd name="connsiteY9" fmla="*/ 76200 h 285750"/>
                <a:gd name="connsiteX10" fmla="*/ 100013 w 171450"/>
                <a:gd name="connsiteY10" fmla="*/ 90488 h 285750"/>
                <a:gd name="connsiteX11" fmla="*/ 104775 w 171450"/>
                <a:gd name="connsiteY11" fmla="*/ 104775 h 285750"/>
                <a:gd name="connsiteX12" fmla="*/ 114300 w 171450"/>
                <a:gd name="connsiteY12" fmla="*/ 133350 h 285750"/>
                <a:gd name="connsiteX13" fmla="*/ 119063 w 171450"/>
                <a:gd name="connsiteY13" fmla="*/ 147638 h 285750"/>
                <a:gd name="connsiteX14" fmla="*/ 128588 w 171450"/>
                <a:gd name="connsiteY14" fmla="*/ 161925 h 285750"/>
                <a:gd name="connsiteX15" fmla="*/ 140494 w 171450"/>
                <a:gd name="connsiteY15" fmla="*/ 183357 h 285750"/>
                <a:gd name="connsiteX16" fmla="*/ 145257 w 171450"/>
                <a:gd name="connsiteY16" fmla="*/ 197644 h 285750"/>
                <a:gd name="connsiteX17" fmla="*/ 154782 w 171450"/>
                <a:gd name="connsiteY17" fmla="*/ 211932 h 285750"/>
                <a:gd name="connsiteX18" fmla="*/ 159544 w 171450"/>
                <a:gd name="connsiteY18" fmla="*/ 219075 h 285750"/>
                <a:gd name="connsiteX19" fmla="*/ 164307 w 171450"/>
                <a:gd name="connsiteY19" fmla="*/ 233363 h 285750"/>
                <a:gd name="connsiteX20" fmla="*/ 171450 w 171450"/>
                <a:gd name="connsiteY20" fmla="*/ 247650 h 285750"/>
                <a:gd name="connsiteX21" fmla="*/ 166688 w 171450"/>
                <a:gd name="connsiteY21" fmla="*/ 264319 h 285750"/>
                <a:gd name="connsiteX22" fmla="*/ 152400 w 171450"/>
                <a:gd name="connsiteY22" fmla="*/ 273844 h 285750"/>
                <a:gd name="connsiteX23" fmla="*/ 145257 w 171450"/>
                <a:gd name="connsiteY23" fmla="*/ 278607 h 285750"/>
                <a:gd name="connsiteX24" fmla="*/ 138113 w 171450"/>
                <a:gd name="connsiteY24" fmla="*/ 28098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1450" h="285750">
                  <a:moveTo>
                    <a:pt x="0" y="0"/>
                  </a:moveTo>
                  <a:cubicBezTo>
                    <a:pt x="3969" y="2381"/>
                    <a:pt x="8204" y="4367"/>
                    <a:pt x="11907" y="7144"/>
                  </a:cubicBezTo>
                  <a:cubicBezTo>
                    <a:pt x="14601" y="9165"/>
                    <a:pt x="16106" y="12653"/>
                    <a:pt x="19050" y="14288"/>
                  </a:cubicBezTo>
                  <a:cubicBezTo>
                    <a:pt x="23438" y="16726"/>
                    <a:pt x="28575" y="17462"/>
                    <a:pt x="33338" y="19050"/>
                  </a:cubicBezTo>
                  <a:lnTo>
                    <a:pt x="47625" y="23813"/>
                  </a:lnTo>
                  <a:lnTo>
                    <a:pt x="59532" y="26194"/>
                  </a:lnTo>
                  <a:cubicBezTo>
                    <a:pt x="62707" y="30957"/>
                    <a:pt x="65010" y="36435"/>
                    <a:pt x="69057" y="40482"/>
                  </a:cubicBezTo>
                  <a:cubicBezTo>
                    <a:pt x="78224" y="49649"/>
                    <a:pt x="74332" y="44823"/>
                    <a:pt x="80963" y="54769"/>
                  </a:cubicBezTo>
                  <a:cubicBezTo>
                    <a:pt x="81757" y="57150"/>
                    <a:pt x="82125" y="59719"/>
                    <a:pt x="83344" y="61913"/>
                  </a:cubicBezTo>
                  <a:cubicBezTo>
                    <a:pt x="86124" y="66916"/>
                    <a:pt x="92869" y="76200"/>
                    <a:pt x="92869" y="76200"/>
                  </a:cubicBezTo>
                  <a:cubicBezTo>
                    <a:pt x="101551" y="102249"/>
                    <a:pt x="87705" y="62796"/>
                    <a:pt x="100013" y="90488"/>
                  </a:cubicBezTo>
                  <a:cubicBezTo>
                    <a:pt x="102052" y="95075"/>
                    <a:pt x="103188" y="100013"/>
                    <a:pt x="104775" y="104775"/>
                  </a:cubicBezTo>
                  <a:lnTo>
                    <a:pt x="114300" y="133350"/>
                  </a:lnTo>
                  <a:lnTo>
                    <a:pt x="119063" y="147638"/>
                  </a:lnTo>
                  <a:cubicBezTo>
                    <a:pt x="120873" y="153068"/>
                    <a:pt x="128588" y="161925"/>
                    <a:pt x="128588" y="161925"/>
                  </a:cubicBezTo>
                  <a:cubicBezTo>
                    <a:pt x="132779" y="174499"/>
                    <a:pt x="129577" y="166980"/>
                    <a:pt x="140494" y="183357"/>
                  </a:cubicBezTo>
                  <a:cubicBezTo>
                    <a:pt x="143279" y="187534"/>
                    <a:pt x="143669" y="192882"/>
                    <a:pt x="145257" y="197644"/>
                  </a:cubicBezTo>
                  <a:cubicBezTo>
                    <a:pt x="147067" y="203074"/>
                    <a:pt x="151607" y="207169"/>
                    <a:pt x="154782" y="211932"/>
                  </a:cubicBezTo>
                  <a:lnTo>
                    <a:pt x="159544" y="219075"/>
                  </a:lnTo>
                  <a:cubicBezTo>
                    <a:pt x="161132" y="223838"/>
                    <a:pt x="161522" y="229186"/>
                    <a:pt x="164307" y="233363"/>
                  </a:cubicBezTo>
                  <a:cubicBezTo>
                    <a:pt x="170461" y="242595"/>
                    <a:pt x="168164" y="237792"/>
                    <a:pt x="171450" y="247650"/>
                  </a:cubicBezTo>
                  <a:cubicBezTo>
                    <a:pt x="171429" y="247732"/>
                    <a:pt x="167826" y="263181"/>
                    <a:pt x="166688" y="264319"/>
                  </a:cubicBezTo>
                  <a:cubicBezTo>
                    <a:pt x="162641" y="268366"/>
                    <a:pt x="157163" y="270669"/>
                    <a:pt x="152400" y="273844"/>
                  </a:cubicBezTo>
                  <a:lnTo>
                    <a:pt x="145257" y="278607"/>
                  </a:lnTo>
                  <a:cubicBezTo>
                    <a:pt x="142165" y="287880"/>
                    <a:pt x="144650" y="287525"/>
                    <a:pt x="138113" y="280988"/>
                  </a:cubicBezTo>
                </a:path>
              </a:pathLst>
            </a:custGeom>
            <a:noFill/>
            <a:ln w="1016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</a:endParaRPr>
            </a:p>
          </p:txBody>
        </p:sp>
      </p:grpSp>
      <p:grpSp>
        <p:nvGrpSpPr>
          <p:cNvPr id="4128" name="Gruppieren 4127"/>
          <p:cNvGrpSpPr/>
          <p:nvPr/>
        </p:nvGrpSpPr>
        <p:grpSpPr>
          <a:xfrm>
            <a:off x="3991547" y="1600910"/>
            <a:ext cx="1008000" cy="907200"/>
            <a:chOff x="3440632" y="3359821"/>
            <a:chExt cx="1224328" cy="1127901"/>
          </a:xfrm>
        </p:grpSpPr>
        <p:pic>
          <p:nvPicPr>
            <p:cNvPr id="4129" name="Picture 3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632" y="3359821"/>
              <a:ext cx="1224328" cy="1127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30" name="Freihandform 4129"/>
            <p:cNvSpPr/>
            <p:nvPr/>
          </p:nvSpPr>
          <p:spPr bwMode="auto">
            <a:xfrm>
              <a:off x="3807619" y="4160044"/>
              <a:ext cx="133350" cy="178594"/>
            </a:xfrm>
            <a:custGeom>
              <a:avLst/>
              <a:gdLst>
                <a:gd name="connsiteX0" fmla="*/ 0 w 133350"/>
                <a:gd name="connsiteY0" fmla="*/ 0 h 178594"/>
                <a:gd name="connsiteX1" fmla="*/ 11906 w 133350"/>
                <a:gd name="connsiteY1" fmla="*/ 7144 h 178594"/>
                <a:gd name="connsiteX2" fmla="*/ 26194 w 133350"/>
                <a:gd name="connsiteY2" fmla="*/ 11906 h 178594"/>
                <a:gd name="connsiteX3" fmla="*/ 33337 w 133350"/>
                <a:gd name="connsiteY3" fmla="*/ 14287 h 178594"/>
                <a:gd name="connsiteX4" fmla="*/ 40481 w 133350"/>
                <a:gd name="connsiteY4" fmla="*/ 16669 h 178594"/>
                <a:gd name="connsiteX5" fmla="*/ 47625 w 133350"/>
                <a:gd name="connsiteY5" fmla="*/ 19050 h 178594"/>
                <a:gd name="connsiteX6" fmla="*/ 57150 w 133350"/>
                <a:gd name="connsiteY6" fmla="*/ 40481 h 178594"/>
                <a:gd name="connsiteX7" fmla="*/ 71437 w 133350"/>
                <a:gd name="connsiteY7" fmla="*/ 50006 h 178594"/>
                <a:gd name="connsiteX8" fmla="*/ 92869 w 133350"/>
                <a:gd name="connsiteY8" fmla="*/ 52387 h 178594"/>
                <a:gd name="connsiteX9" fmla="*/ 100012 w 133350"/>
                <a:gd name="connsiteY9" fmla="*/ 54769 h 178594"/>
                <a:gd name="connsiteX10" fmla="*/ 114300 w 133350"/>
                <a:gd name="connsiteY10" fmla="*/ 66675 h 178594"/>
                <a:gd name="connsiteX11" fmla="*/ 126206 w 133350"/>
                <a:gd name="connsiteY11" fmla="*/ 88106 h 178594"/>
                <a:gd name="connsiteX12" fmla="*/ 133350 w 133350"/>
                <a:gd name="connsiteY12" fmla="*/ 111919 h 178594"/>
                <a:gd name="connsiteX13" fmla="*/ 130969 w 133350"/>
                <a:gd name="connsiteY13" fmla="*/ 147637 h 178594"/>
                <a:gd name="connsiteX14" fmla="*/ 126206 w 133350"/>
                <a:gd name="connsiteY14" fmla="*/ 154781 h 178594"/>
                <a:gd name="connsiteX15" fmla="*/ 123825 w 133350"/>
                <a:gd name="connsiteY15" fmla="*/ 161925 h 178594"/>
                <a:gd name="connsiteX16" fmla="*/ 126206 w 133350"/>
                <a:gd name="connsiteY16" fmla="*/ 178594 h 1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350" h="178594">
                  <a:moveTo>
                    <a:pt x="0" y="0"/>
                  </a:moveTo>
                  <a:cubicBezTo>
                    <a:pt x="3969" y="2381"/>
                    <a:pt x="7693" y="5229"/>
                    <a:pt x="11906" y="7144"/>
                  </a:cubicBezTo>
                  <a:cubicBezTo>
                    <a:pt x="16476" y="9221"/>
                    <a:pt x="21431" y="10319"/>
                    <a:pt x="26194" y="11906"/>
                  </a:cubicBezTo>
                  <a:lnTo>
                    <a:pt x="33337" y="14287"/>
                  </a:lnTo>
                  <a:lnTo>
                    <a:pt x="40481" y="16669"/>
                  </a:lnTo>
                  <a:lnTo>
                    <a:pt x="47625" y="19050"/>
                  </a:lnTo>
                  <a:cubicBezTo>
                    <a:pt x="49400" y="24374"/>
                    <a:pt x="51822" y="35819"/>
                    <a:pt x="57150" y="40481"/>
                  </a:cubicBezTo>
                  <a:cubicBezTo>
                    <a:pt x="61457" y="44250"/>
                    <a:pt x="65748" y="49374"/>
                    <a:pt x="71437" y="50006"/>
                  </a:cubicBezTo>
                  <a:lnTo>
                    <a:pt x="92869" y="52387"/>
                  </a:lnTo>
                  <a:cubicBezTo>
                    <a:pt x="95250" y="53181"/>
                    <a:pt x="97767" y="53646"/>
                    <a:pt x="100012" y="54769"/>
                  </a:cubicBezTo>
                  <a:cubicBezTo>
                    <a:pt x="106645" y="58086"/>
                    <a:pt x="109031" y="61406"/>
                    <a:pt x="114300" y="66675"/>
                  </a:cubicBezTo>
                  <a:cubicBezTo>
                    <a:pt x="118491" y="79249"/>
                    <a:pt x="115289" y="71730"/>
                    <a:pt x="126206" y="88106"/>
                  </a:cubicBezTo>
                  <a:cubicBezTo>
                    <a:pt x="128526" y="91586"/>
                    <a:pt x="132019" y="106593"/>
                    <a:pt x="133350" y="111919"/>
                  </a:cubicBezTo>
                  <a:cubicBezTo>
                    <a:pt x="132556" y="123825"/>
                    <a:pt x="132931" y="135867"/>
                    <a:pt x="130969" y="147637"/>
                  </a:cubicBezTo>
                  <a:cubicBezTo>
                    <a:pt x="130498" y="150460"/>
                    <a:pt x="127486" y="152221"/>
                    <a:pt x="126206" y="154781"/>
                  </a:cubicBezTo>
                  <a:cubicBezTo>
                    <a:pt x="125083" y="157026"/>
                    <a:pt x="124619" y="159544"/>
                    <a:pt x="123825" y="161925"/>
                  </a:cubicBezTo>
                  <a:cubicBezTo>
                    <a:pt x="126517" y="175388"/>
                    <a:pt x="126206" y="169784"/>
                    <a:pt x="126206" y="178594"/>
                  </a:cubicBezTo>
                </a:path>
              </a:pathLst>
            </a:custGeom>
            <a:noFill/>
            <a:ln w="1016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</a:endParaRPr>
            </a:p>
          </p:txBody>
        </p:sp>
        <p:sp>
          <p:nvSpPr>
            <p:cNvPr id="4131" name="Freihandform 4130"/>
            <p:cNvSpPr/>
            <p:nvPr/>
          </p:nvSpPr>
          <p:spPr bwMode="auto">
            <a:xfrm>
              <a:off x="4245769" y="3590925"/>
              <a:ext cx="278606" cy="585788"/>
            </a:xfrm>
            <a:custGeom>
              <a:avLst/>
              <a:gdLst>
                <a:gd name="connsiteX0" fmla="*/ 45244 w 278606"/>
                <a:gd name="connsiteY0" fmla="*/ 0 h 585788"/>
                <a:gd name="connsiteX1" fmla="*/ 57150 w 278606"/>
                <a:gd name="connsiteY1" fmla="*/ 4763 h 585788"/>
                <a:gd name="connsiteX2" fmla="*/ 64294 w 278606"/>
                <a:gd name="connsiteY2" fmla="*/ 9525 h 585788"/>
                <a:gd name="connsiteX3" fmla="*/ 85725 w 278606"/>
                <a:gd name="connsiteY3" fmla="*/ 16669 h 585788"/>
                <a:gd name="connsiteX4" fmla="*/ 104775 w 278606"/>
                <a:gd name="connsiteY4" fmla="*/ 21431 h 585788"/>
                <a:gd name="connsiteX5" fmla="*/ 114300 w 278606"/>
                <a:gd name="connsiteY5" fmla="*/ 35719 h 585788"/>
                <a:gd name="connsiteX6" fmla="*/ 142875 w 278606"/>
                <a:gd name="connsiteY6" fmla="*/ 50006 h 585788"/>
                <a:gd name="connsiteX7" fmla="*/ 150019 w 278606"/>
                <a:gd name="connsiteY7" fmla="*/ 52388 h 585788"/>
                <a:gd name="connsiteX8" fmla="*/ 164306 w 278606"/>
                <a:gd name="connsiteY8" fmla="*/ 59531 h 585788"/>
                <a:gd name="connsiteX9" fmla="*/ 180975 w 278606"/>
                <a:gd name="connsiteY9" fmla="*/ 78581 h 585788"/>
                <a:gd name="connsiteX10" fmla="*/ 192881 w 278606"/>
                <a:gd name="connsiteY10" fmla="*/ 92869 h 585788"/>
                <a:gd name="connsiteX11" fmla="*/ 197644 w 278606"/>
                <a:gd name="connsiteY11" fmla="*/ 114300 h 585788"/>
                <a:gd name="connsiteX12" fmla="*/ 202406 w 278606"/>
                <a:gd name="connsiteY12" fmla="*/ 128588 h 585788"/>
                <a:gd name="connsiteX13" fmla="*/ 207169 w 278606"/>
                <a:gd name="connsiteY13" fmla="*/ 142875 h 585788"/>
                <a:gd name="connsiteX14" fmla="*/ 216694 w 278606"/>
                <a:gd name="connsiteY14" fmla="*/ 157163 h 585788"/>
                <a:gd name="connsiteX15" fmla="*/ 226219 w 278606"/>
                <a:gd name="connsiteY15" fmla="*/ 171450 h 585788"/>
                <a:gd name="connsiteX16" fmla="*/ 240506 w 278606"/>
                <a:gd name="connsiteY16" fmla="*/ 180975 h 585788"/>
                <a:gd name="connsiteX17" fmla="*/ 245269 w 278606"/>
                <a:gd name="connsiteY17" fmla="*/ 188119 h 585788"/>
                <a:gd name="connsiteX18" fmla="*/ 266700 w 278606"/>
                <a:gd name="connsiteY18" fmla="*/ 207169 h 585788"/>
                <a:gd name="connsiteX19" fmla="*/ 269081 w 278606"/>
                <a:gd name="connsiteY19" fmla="*/ 214313 h 585788"/>
                <a:gd name="connsiteX20" fmla="*/ 273844 w 278606"/>
                <a:gd name="connsiteY20" fmla="*/ 221456 h 585788"/>
                <a:gd name="connsiteX21" fmla="*/ 278606 w 278606"/>
                <a:gd name="connsiteY21" fmla="*/ 235744 h 585788"/>
                <a:gd name="connsiteX22" fmla="*/ 276225 w 278606"/>
                <a:gd name="connsiteY22" fmla="*/ 242888 h 585788"/>
                <a:gd name="connsiteX23" fmla="*/ 271462 w 278606"/>
                <a:gd name="connsiteY23" fmla="*/ 250031 h 585788"/>
                <a:gd name="connsiteX24" fmla="*/ 266700 w 278606"/>
                <a:gd name="connsiteY24" fmla="*/ 264319 h 585788"/>
                <a:gd name="connsiteX25" fmla="*/ 259556 w 278606"/>
                <a:gd name="connsiteY25" fmla="*/ 311944 h 585788"/>
                <a:gd name="connsiteX26" fmla="*/ 252412 w 278606"/>
                <a:gd name="connsiteY26" fmla="*/ 314325 h 585788"/>
                <a:gd name="connsiteX27" fmla="*/ 235744 w 278606"/>
                <a:gd name="connsiteY27" fmla="*/ 333375 h 585788"/>
                <a:gd name="connsiteX28" fmla="*/ 230981 w 278606"/>
                <a:gd name="connsiteY28" fmla="*/ 340519 h 585788"/>
                <a:gd name="connsiteX29" fmla="*/ 209550 w 278606"/>
                <a:gd name="connsiteY29" fmla="*/ 354806 h 585788"/>
                <a:gd name="connsiteX30" fmla="*/ 202406 w 278606"/>
                <a:gd name="connsiteY30" fmla="*/ 359569 h 585788"/>
                <a:gd name="connsiteX31" fmla="*/ 195262 w 278606"/>
                <a:gd name="connsiteY31" fmla="*/ 364331 h 585788"/>
                <a:gd name="connsiteX32" fmla="*/ 183356 w 278606"/>
                <a:gd name="connsiteY32" fmla="*/ 376238 h 585788"/>
                <a:gd name="connsiteX33" fmla="*/ 178594 w 278606"/>
                <a:gd name="connsiteY33" fmla="*/ 383381 h 585788"/>
                <a:gd name="connsiteX34" fmla="*/ 176212 w 278606"/>
                <a:gd name="connsiteY34" fmla="*/ 390525 h 585788"/>
                <a:gd name="connsiteX35" fmla="*/ 161925 w 278606"/>
                <a:gd name="connsiteY35" fmla="*/ 400050 h 585788"/>
                <a:gd name="connsiteX36" fmla="*/ 147637 w 278606"/>
                <a:gd name="connsiteY36" fmla="*/ 407194 h 585788"/>
                <a:gd name="connsiteX37" fmla="*/ 133350 w 278606"/>
                <a:gd name="connsiteY37" fmla="*/ 416719 h 585788"/>
                <a:gd name="connsiteX38" fmla="*/ 123825 w 278606"/>
                <a:gd name="connsiteY38" fmla="*/ 431006 h 585788"/>
                <a:gd name="connsiteX39" fmla="*/ 111919 w 278606"/>
                <a:gd name="connsiteY39" fmla="*/ 452438 h 585788"/>
                <a:gd name="connsiteX40" fmla="*/ 109537 w 278606"/>
                <a:gd name="connsiteY40" fmla="*/ 459581 h 585788"/>
                <a:gd name="connsiteX41" fmla="*/ 104775 w 278606"/>
                <a:gd name="connsiteY41" fmla="*/ 466725 h 585788"/>
                <a:gd name="connsiteX42" fmla="*/ 100012 w 278606"/>
                <a:gd name="connsiteY42" fmla="*/ 483394 h 585788"/>
                <a:gd name="connsiteX43" fmla="*/ 90487 w 278606"/>
                <a:gd name="connsiteY43" fmla="*/ 497681 h 585788"/>
                <a:gd name="connsiteX44" fmla="*/ 83344 w 278606"/>
                <a:gd name="connsiteY44" fmla="*/ 502444 h 585788"/>
                <a:gd name="connsiteX45" fmla="*/ 69056 w 278606"/>
                <a:gd name="connsiteY45" fmla="*/ 516731 h 585788"/>
                <a:gd name="connsiteX46" fmla="*/ 52387 w 278606"/>
                <a:gd name="connsiteY46" fmla="*/ 538163 h 585788"/>
                <a:gd name="connsiteX47" fmla="*/ 45244 w 278606"/>
                <a:gd name="connsiteY47" fmla="*/ 540544 h 585788"/>
                <a:gd name="connsiteX48" fmla="*/ 38100 w 278606"/>
                <a:gd name="connsiteY48" fmla="*/ 545306 h 585788"/>
                <a:gd name="connsiteX49" fmla="*/ 26194 w 278606"/>
                <a:gd name="connsiteY49" fmla="*/ 559594 h 585788"/>
                <a:gd name="connsiteX50" fmla="*/ 19050 w 278606"/>
                <a:gd name="connsiteY50" fmla="*/ 564356 h 585788"/>
                <a:gd name="connsiteX51" fmla="*/ 14287 w 278606"/>
                <a:gd name="connsiteY51" fmla="*/ 571500 h 585788"/>
                <a:gd name="connsiteX52" fmla="*/ 7144 w 278606"/>
                <a:gd name="connsiteY52" fmla="*/ 576263 h 585788"/>
                <a:gd name="connsiteX53" fmla="*/ 0 w 278606"/>
                <a:gd name="connsiteY53" fmla="*/ 585788 h 58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78606" h="585788">
                  <a:moveTo>
                    <a:pt x="45244" y="0"/>
                  </a:moveTo>
                  <a:cubicBezTo>
                    <a:pt x="49213" y="1588"/>
                    <a:pt x="53327" y="2851"/>
                    <a:pt x="57150" y="4763"/>
                  </a:cubicBezTo>
                  <a:cubicBezTo>
                    <a:pt x="59710" y="6043"/>
                    <a:pt x="61679" y="8363"/>
                    <a:pt x="64294" y="9525"/>
                  </a:cubicBezTo>
                  <a:cubicBezTo>
                    <a:pt x="64308" y="9531"/>
                    <a:pt x="82146" y="15476"/>
                    <a:pt x="85725" y="16669"/>
                  </a:cubicBezTo>
                  <a:cubicBezTo>
                    <a:pt x="91935" y="18739"/>
                    <a:pt x="104775" y="21431"/>
                    <a:pt x="104775" y="21431"/>
                  </a:cubicBezTo>
                  <a:lnTo>
                    <a:pt x="114300" y="35719"/>
                  </a:lnTo>
                  <a:cubicBezTo>
                    <a:pt x="119576" y="43634"/>
                    <a:pt x="134724" y="47289"/>
                    <a:pt x="142875" y="50006"/>
                  </a:cubicBezTo>
                  <a:cubicBezTo>
                    <a:pt x="145256" y="50800"/>
                    <a:pt x="147930" y="50996"/>
                    <a:pt x="150019" y="52388"/>
                  </a:cubicBezTo>
                  <a:cubicBezTo>
                    <a:pt x="159251" y="58542"/>
                    <a:pt x="154447" y="56245"/>
                    <a:pt x="164306" y="59531"/>
                  </a:cubicBezTo>
                  <a:cubicBezTo>
                    <a:pt x="176212" y="67469"/>
                    <a:pt x="169862" y="61913"/>
                    <a:pt x="180975" y="78581"/>
                  </a:cubicBezTo>
                  <a:cubicBezTo>
                    <a:pt x="191506" y="94376"/>
                    <a:pt x="185093" y="77291"/>
                    <a:pt x="192881" y="92869"/>
                  </a:cubicBezTo>
                  <a:cubicBezTo>
                    <a:pt x="196286" y="99680"/>
                    <a:pt x="195816" y="106988"/>
                    <a:pt x="197644" y="114300"/>
                  </a:cubicBezTo>
                  <a:cubicBezTo>
                    <a:pt x="198862" y="119170"/>
                    <a:pt x="200819" y="123825"/>
                    <a:pt x="202406" y="128588"/>
                  </a:cubicBezTo>
                  <a:lnTo>
                    <a:pt x="207169" y="142875"/>
                  </a:lnTo>
                  <a:cubicBezTo>
                    <a:pt x="208980" y="148305"/>
                    <a:pt x="213519" y="152400"/>
                    <a:pt x="216694" y="157163"/>
                  </a:cubicBezTo>
                  <a:lnTo>
                    <a:pt x="226219" y="171450"/>
                  </a:lnTo>
                  <a:cubicBezTo>
                    <a:pt x="229394" y="176212"/>
                    <a:pt x="240506" y="180975"/>
                    <a:pt x="240506" y="180975"/>
                  </a:cubicBezTo>
                  <a:cubicBezTo>
                    <a:pt x="242094" y="183356"/>
                    <a:pt x="243368" y="185980"/>
                    <a:pt x="245269" y="188119"/>
                  </a:cubicBezTo>
                  <a:cubicBezTo>
                    <a:pt x="257131" y="201464"/>
                    <a:pt x="255843" y="199930"/>
                    <a:pt x="266700" y="207169"/>
                  </a:cubicBezTo>
                  <a:cubicBezTo>
                    <a:pt x="267494" y="209550"/>
                    <a:pt x="267958" y="212068"/>
                    <a:pt x="269081" y="214313"/>
                  </a:cubicBezTo>
                  <a:cubicBezTo>
                    <a:pt x="270361" y="216873"/>
                    <a:pt x="272682" y="218841"/>
                    <a:pt x="273844" y="221456"/>
                  </a:cubicBezTo>
                  <a:cubicBezTo>
                    <a:pt x="275883" y="226044"/>
                    <a:pt x="278606" y="235744"/>
                    <a:pt x="278606" y="235744"/>
                  </a:cubicBezTo>
                  <a:cubicBezTo>
                    <a:pt x="277812" y="238125"/>
                    <a:pt x="277348" y="240643"/>
                    <a:pt x="276225" y="242888"/>
                  </a:cubicBezTo>
                  <a:cubicBezTo>
                    <a:pt x="274945" y="245448"/>
                    <a:pt x="272624" y="247416"/>
                    <a:pt x="271462" y="250031"/>
                  </a:cubicBezTo>
                  <a:cubicBezTo>
                    <a:pt x="269423" y="254619"/>
                    <a:pt x="266700" y="264319"/>
                    <a:pt x="266700" y="264319"/>
                  </a:cubicBezTo>
                  <a:cubicBezTo>
                    <a:pt x="266653" y="265124"/>
                    <a:pt x="271288" y="302559"/>
                    <a:pt x="259556" y="311944"/>
                  </a:cubicBezTo>
                  <a:cubicBezTo>
                    <a:pt x="257596" y="313512"/>
                    <a:pt x="254793" y="313531"/>
                    <a:pt x="252412" y="314325"/>
                  </a:cubicBezTo>
                  <a:cubicBezTo>
                    <a:pt x="241300" y="330994"/>
                    <a:pt x="247650" y="325438"/>
                    <a:pt x="235744" y="333375"/>
                  </a:cubicBezTo>
                  <a:cubicBezTo>
                    <a:pt x="234156" y="335756"/>
                    <a:pt x="233135" y="338634"/>
                    <a:pt x="230981" y="340519"/>
                  </a:cubicBezTo>
                  <a:cubicBezTo>
                    <a:pt x="230969" y="340529"/>
                    <a:pt x="213128" y="352421"/>
                    <a:pt x="209550" y="354806"/>
                  </a:cubicBezTo>
                  <a:lnTo>
                    <a:pt x="202406" y="359569"/>
                  </a:lnTo>
                  <a:lnTo>
                    <a:pt x="195262" y="364331"/>
                  </a:lnTo>
                  <a:cubicBezTo>
                    <a:pt x="182566" y="383377"/>
                    <a:pt x="199228" y="360366"/>
                    <a:pt x="183356" y="376238"/>
                  </a:cubicBezTo>
                  <a:cubicBezTo>
                    <a:pt x="181333" y="378261"/>
                    <a:pt x="179874" y="380822"/>
                    <a:pt x="178594" y="383381"/>
                  </a:cubicBezTo>
                  <a:cubicBezTo>
                    <a:pt x="177471" y="385626"/>
                    <a:pt x="177987" y="388750"/>
                    <a:pt x="176212" y="390525"/>
                  </a:cubicBezTo>
                  <a:cubicBezTo>
                    <a:pt x="172165" y="394572"/>
                    <a:pt x="166687" y="396875"/>
                    <a:pt x="161925" y="400050"/>
                  </a:cubicBezTo>
                  <a:cubicBezTo>
                    <a:pt x="152692" y="406206"/>
                    <a:pt x="157497" y="403908"/>
                    <a:pt x="147637" y="407194"/>
                  </a:cubicBezTo>
                  <a:cubicBezTo>
                    <a:pt x="142875" y="410369"/>
                    <a:pt x="136525" y="411957"/>
                    <a:pt x="133350" y="416719"/>
                  </a:cubicBezTo>
                  <a:lnTo>
                    <a:pt x="123825" y="431006"/>
                  </a:lnTo>
                  <a:cubicBezTo>
                    <a:pt x="119634" y="443580"/>
                    <a:pt x="122836" y="436061"/>
                    <a:pt x="111919" y="452438"/>
                  </a:cubicBezTo>
                  <a:cubicBezTo>
                    <a:pt x="110527" y="454526"/>
                    <a:pt x="110660" y="457336"/>
                    <a:pt x="109537" y="459581"/>
                  </a:cubicBezTo>
                  <a:cubicBezTo>
                    <a:pt x="108257" y="462141"/>
                    <a:pt x="106362" y="464344"/>
                    <a:pt x="104775" y="466725"/>
                  </a:cubicBezTo>
                  <a:cubicBezTo>
                    <a:pt x="104213" y="468972"/>
                    <a:pt x="101567" y="480596"/>
                    <a:pt x="100012" y="483394"/>
                  </a:cubicBezTo>
                  <a:cubicBezTo>
                    <a:pt x="97232" y="488397"/>
                    <a:pt x="93662" y="492919"/>
                    <a:pt x="90487" y="497681"/>
                  </a:cubicBezTo>
                  <a:cubicBezTo>
                    <a:pt x="88900" y="500062"/>
                    <a:pt x="85483" y="500543"/>
                    <a:pt x="83344" y="502444"/>
                  </a:cubicBezTo>
                  <a:cubicBezTo>
                    <a:pt x="78310" y="506919"/>
                    <a:pt x="72792" y="511127"/>
                    <a:pt x="69056" y="516731"/>
                  </a:cubicBezTo>
                  <a:cubicBezTo>
                    <a:pt x="65271" y="522409"/>
                    <a:pt x="59102" y="533686"/>
                    <a:pt x="52387" y="538163"/>
                  </a:cubicBezTo>
                  <a:cubicBezTo>
                    <a:pt x="50299" y="539555"/>
                    <a:pt x="47489" y="539422"/>
                    <a:pt x="45244" y="540544"/>
                  </a:cubicBezTo>
                  <a:cubicBezTo>
                    <a:pt x="42684" y="541824"/>
                    <a:pt x="40481" y="543719"/>
                    <a:pt x="38100" y="545306"/>
                  </a:cubicBezTo>
                  <a:cubicBezTo>
                    <a:pt x="33419" y="552328"/>
                    <a:pt x="33067" y="553867"/>
                    <a:pt x="26194" y="559594"/>
                  </a:cubicBezTo>
                  <a:cubicBezTo>
                    <a:pt x="23995" y="561426"/>
                    <a:pt x="21431" y="562769"/>
                    <a:pt x="19050" y="564356"/>
                  </a:cubicBezTo>
                  <a:cubicBezTo>
                    <a:pt x="17462" y="566737"/>
                    <a:pt x="16311" y="569476"/>
                    <a:pt x="14287" y="571500"/>
                  </a:cubicBezTo>
                  <a:cubicBezTo>
                    <a:pt x="12263" y="573524"/>
                    <a:pt x="8932" y="574028"/>
                    <a:pt x="7144" y="576263"/>
                  </a:cubicBezTo>
                  <a:cubicBezTo>
                    <a:pt x="-2665" y="588524"/>
                    <a:pt x="11862" y="579855"/>
                    <a:pt x="0" y="585788"/>
                  </a:cubicBezTo>
                </a:path>
              </a:pathLst>
            </a:custGeom>
            <a:noFill/>
            <a:ln w="1016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</a:endParaRPr>
            </a:p>
          </p:txBody>
        </p:sp>
      </p:grpSp>
      <p:grpSp>
        <p:nvGrpSpPr>
          <p:cNvPr id="4132" name="Gruppieren 4131"/>
          <p:cNvGrpSpPr/>
          <p:nvPr/>
        </p:nvGrpSpPr>
        <p:grpSpPr>
          <a:xfrm>
            <a:off x="5095566" y="1594840"/>
            <a:ext cx="1008000" cy="907200"/>
            <a:chOff x="4772818" y="3359822"/>
            <a:chExt cx="1188322" cy="1123202"/>
          </a:xfrm>
        </p:grpSpPr>
        <p:pic>
          <p:nvPicPr>
            <p:cNvPr id="4133" name="Picture 40" descr="D:\Users\SIMONE~1\AppData\Local\Temp\notesC73CCE\IVb_kurz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818" y="3359822"/>
              <a:ext cx="1188322" cy="1123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34" name="Freihandform 4133"/>
            <p:cNvSpPr/>
            <p:nvPr/>
          </p:nvSpPr>
          <p:spPr bwMode="auto">
            <a:xfrm>
              <a:off x="5166649" y="4143673"/>
              <a:ext cx="133350" cy="178594"/>
            </a:xfrm>
            <a:custGeom>
              <a:avLst/>
              <a:gdLst>
                <a:gd name="connsiteX0" fmla="*/ 0 w 133350"/>
                <a:gd name="connsiteY0" fmla="*/ 0 h 178594"/>
                <a:gd name="connsiteX1" fmla="*/ 11906 w 133350"/>
                <a:gd name="connsiteY1" fmla="*/ 7144 h 178594"/>
                <a:gd name="connsiteX2" fmla="*/ 26194 w 133350"/>
                <a:gd name="connsiteY2" fmla="*/ 11906 h 178594"/>
                <a:gd name="connsiteX3" fmla="*/ 33337 w 133350"/>
                <a:gd name="connsiteY3" fmla="*/ 14287 h 178594"/>
                <a:gd name="connsiteX4" fmla="*/ 40481 w 133350"/>
                <a:gd name="connsiteY4" fmla="*/ 16669 h 178594"/>
                <a:gd name="connsiteX5" fmla="*/ 47625 w 133350"/>
                <a:gd name="connsiteY5" fmla="*/ 19050 h 178594"/>
                <a:gd name="connsiteX6" fmla="*/ 57150 w 133350"/>
                <a:gd name="connsiteY6" fmla="*/ 40481 h 178594"/>
                <a:gd name="connsiteX7" fmla="*/ 71437 w 133350"/>
                <a:gd name="connsiteY7" fmla="*/ 50006 h 178594"/>
                <a:gd name="connsiteX8" fmla="*/ 92869 w 133350"/>
                <a:gd name="connsiteY8" fmla="*/ 52387 h 178594"/>
                <a:gd name="connsiteX9" fmla="*/ 100012 w 133350"/>
                <a:gd name="connsiteY9" fmla="*/ 54769 h 178594"/>
                <a:gd name="connsiteX10" fmla="*/ 114300 w 133350"/>
                <a:gd name="connsiteY10" fmla="*/ 66675 h 178594"/>
                <a:gd name="connsiteX11" fmla="*/ 126206 w 133350"/>
                <a:gd name="connsiteY11" fmla="*/ 88106 h 178594"/>
                <a:gd name="connsiteX12" fmla="*/ 133350 w 133350"/>
                <a:gd name="connsiteY12" fmla="*/ 111919 h 178594"/>
                <a:gd name="connsiteX13" fmla="*/ 130969 w 133350"/>
                <a:gd name="connsiteY13" fmla="*/ 147637 h 178594"/>
                <a:gd name="connsiteX14" fmla="*/ 126206 w 133350"/>
                <a:gd name="connsiteY14" fmla="*/ 154781 h 178594"/>
                <a:gd name="connsiteX15" fmla="*/ 123825 w 133350"/>
                <a:gd name="connsiteY15" fmla="*/ 161925 h 178594"/>
                <a:gd name="connsiteX16" fmla="*/ 126206 w 133350"/>
                <a:gd name="connsiteY16" fmla="*/ 178594 h 1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350" h="178594">
                  <a:moveTo>
                    <a:pt x="0" y="0"/>
                  </a:moveTo>
                  <a:cubicBezTo>
                    <a:pt x="3969" y="2381"/>
                    <a:pt x="7693" y="5229"/>
                    <a:pt x="11906" y="7144"/>
                  </a:cubicBezTo>
                  <a:cubicBezTo>
                    <a:pt x="16476" y="9221"/>
                    <a:pt x="21431" y="10319"/>
                    <a:pt x="26194" y="11906"/>
                  </a:cubicBezTo>
                  <a:lnTo>
                    <a:pt x="33337" y="14287"/>
                  </a:lnTo>
                  <a:lnTo>
                    <a:pt x="40481" y="16669"/>
                  </a:lnTo>
                  <a:lnTo>
                    <a:pt x="47625" y="19050"/>
                  </a:lnTo>
                  <a:cubicBezTo>
                    <a:pt x="49400" y="24374"/>
                    <a:pt x="51822" y="35819"/>
                    <a:pt x="57150" y="40481"/>
                  </a:cubicBezTo>
                  <a:cubicBezTo>
                    <a:pt x="61457" y="44250"/>
                    <a:pt x="65748" y="49374"/>
                    <a:pt x="71437" y="50006"/>
                  </a:cubicBezTo>
                  <a:lnTo>
                    <a:pt x="92869" y="52387"/>
                  </a:lnTo>
                  <a:cubicBezTo>
                    <a:pt x="95250" y="53181"/>
                    <a:pt x="97767" y="53646"/>
                    <a:pt x="100012" y="54769"/>
                  </a:cubicBezTo>
                  <a:cubicBezTo>
                    <a:pt x="106645" y="58086"/>
                    <a:pt x="109031" y="61406"/>
                    <a:pt x="114300" y="66675"/>
                  </a:cubicBezTo>
                  <a:cubicBezTo>
                    <a:pt x="118491" y="79249"/>
                    <a:pt x="115289" y="71730"/>
                    <a:pt x="126206" y="88106"/>
                  </a:cubicBezTo>
                  <a:cubicBezTo>
                    <a:pt x="128526" y="91586"/>
                    <a:pt x="132019" y="106593"/>
                    <a:pt x="133350" y="111919"/>
                  </a:cubicBezTo>
                  <a:cubicBezTo>
                    <a:pt x="132556" y="123825"/>
                    <a:pt x="132931" y="135867"/>
                    <a:pt x="130969" y="147637"/>
                  </a:cubicBezTo>
                  <a:cubicBezTo>
                    <a:pt x="130498" y="150460"/>
                    <a:pt x="127486" y="152221"/>
                    <a:pt x="126206" y="154781"/>
                  </a:cubicBezTo>
                  <a:cubicBezTo>
                    <a:pt x="125083" y="157026"/>
                    <a:pt x="124619" y="159544"/>
                    <a:pt x="123825" y="161925"/>
                  </a:cubicBezTo>
                  <a:cubicBezTo>
                    <a:pt x="126517" y="175388"/>
                    <a:pt x="126206" y="169784"/>
                    <a:pt x="126206" y="178594"/>
                  </a:cubicBezTo>
                </a:path>
              </a:pathLst>
            </a:custGeom>
            <a:noFill/>
            <a:ln w="1016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</a:endParaRPr>
            </a:p>
          </p:txBody>
        </p:sp>
        <p:sp>
          <p:nvSpPr>
            <p:cNvPr id="4135" name="Freihandform 4134"/>
            <p:cNvSpPr/>
            <p:nvPr/>
          </p:nvSpPr>
          <p:spPr bwMode="auto">
            <a:xfrm>
              <a:off x="5643563" y="3598069"/>
              <a:ext cx="204787" cy="302419"/>
            </a:xfrm>
            <a:custGeom>
              <a:avLst/>
              <a:gdLst>
                <a:gd name="connsiteX0" fmla="*/ 0 w 204787"/>
                <a:gd name="connsiteY0" fmla="*/ 0 h 302419"/>
                <a:gd name="connsiteX1" fmla="*/ 11906 w 204787"/>
                <a:gd name="connsiteY1" fmla="*/ 11906 h 302419"/>
                <a:gd name="connsiteX2" fmla="*/ 19050 w 204787"/>
                <a:gd name="connsiteY2" fmla="*/ 14287 h 302419"/>
                <a:gd name="connsiteX3" fmla="*/ 33337 w 204787"/>
                <a:gd name="connsiteY3" fmla="*/ 21431 h 302419"/>
                <a:gd name="connsiteX4" fmla="*/ 47625 w 204787"/>
                <a:gd name="connsiteY4" fmla="*/ 28575 h 302419"/>
                <a:gd name="connsiteX5" fmla="*/ 54768 w 204787"/>
                <a:gd name="connsiteY5" fmla="*/ 33337 h 302419"/>
                <a:gd name="connsiteX6" fmla="*/ 69056 w 204787"/>
                <a:gd name="connsiteY6" fmla="*/ 38100 h 302419"/>
                <a:gd name="connsiteX7" fmla="*/ 76200 w 204787"/>
                <a:gd name="connsiteY7" fmla="*/ 40481 h 302419"/>
                <a:gd name="connsiteX8" fmla="*/ 97631 w 204787"/>
                <a:gd name="connsiteY8" fmla="*/ 54769 h 302419"/>
                <a:gd name="connsiteX9" fmla="*/ 104775 w 204787"/>
                <a:gd name="connsiteY9" fmla="*/ 59531 h 302419"/>
                <a:gd name="connsiteX10" fmla="*/ 114300 w 204787"/>
                <a:gd name="connsiteY10" fmla="*/ 80962 h 302419"/>
                <a:gd name="connsiteX11" fmla="*/ 119062 w 204787"/>
                <a:gd name="connsiteY11" fmla="*/ 95250 h 302419"/>
                <a:gd name="connsiteX12" fmla="*/ 121443 w 204787"/>
                <a:gd name="connsiteY12" fmla="*/ 104775 h 302419"/>
                <a:gd name="connsiteX13" fmla="*/ 128587 w 204787"/>
                <a:gd name="connsiteY13" fmla="*/ 130969 h 302419"/>
                <a:gd name="connsiteX14" fmla="*/ 130968 w 204787"/>
                <a:gd name="connsiteY14" fmla="*/ 138112 h 302419"/>
                <a:gd name="connsiteX15" fmla="*/ 140493 w 204787"/>
                <a:gd name="connsiteY15" fmla="*/ 152400 h 302419"/>
                <a:gd name="connsiteX16" fmla="*/ 145256 w 204787"/>
                <a:gd name="connsiteY16" fmla="*/ 159544 h 302419"/>
                <a:gd name="connsiteX17" fmla="*/ 166687 w 204787"/>
                <a:gd name="connsiteY17" fmla="*/ 176212 h 302419"/>
                <a:gd name="connsiteX18" fmla="*/ 173831 w 204787"/>
                <a:gd name="connsiteY18" fmla="*/ 180975 h 302419"/>
                <a:gd name="connsiteX19" fmla="*/ 180975 w 204787"/>
                <a:gd name="connsiteY19" fmla="*/ 188119 h 302419"/>
                <a:gd name="connsiteX20" fmla="*/ 185737 w 204787"/>
                <a:gd name="connsiteY20" fmla="*/ 195262 h 302419"/>
                <a:gd name="connsiteX21" fmla="*/ 192881 w 204787"/>
                <a:gd name="connsiteY21" fmla="*/ 197644 h 302419"/>
                <a:gd name="connsiteX22" fmla="*/ 195262 w 204787"/>
                <a:gd name="connsiteY22" fmla="*/ 204787 h 302419"/>
                <a:gd name="connsiteX23" fmla="*/ 200025 w 204787"/>
                <a:gd name="connsiteY23" fmla="*/ 211931 h 302419"/>
                <a:gd name="connsiteX24" fmla="*/ 204787 w 204787"/>
                <a:gd name="connsiteY24" fmla="*/ 226219 h 302419"/>
                <a:gd name="connsiteX25" fmla="*/ 200025 w 204787"/>
                <a:gd name="connsiteY25" fmla="*/ 252412 h 302419"/>
                <a:gd name="connsiteX26" fmla="*/ 190500 w 204787"/>
                <a:gd name="connsiteY26" fmla="*/ 266700 h 302419"/>
                <a:gd name="connsiteX27" fmla="*/ 188118 w 204787"/>
                <a:gd name="connsiteY27" fmla="*/ 276225 h 302419"/>
                <a:gd name="connsiteX28" fmla="*/ 190500 w 204787"/>
                <a:gd name="connsiteY28" fmla="*/ 297656 h 302419"/>
                <a:gd name="connsiteX29" fmla="*/ 190500 w 204787"/>
                <a:gd name="connsiteY29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4787" h="302419">
                  <a:moveTo>
                    <a:pt x="0" y="0"/>
                  </a:moveTo>
                  <a:cubicBezTo>
                    <a:pt x="3969" y="3969"/>
                    <a:pt x="7416" y="8539"/>
                    <a:pt x="11906" y="11906"/>
                  </a:cubicBezTo>
                  <a:cubicBezTo>
                    <a:pt x="13914" y="13412"/>
                    <a:pt x="16805" y="13164"/>
                    <a:pt x="19050" y="14287"/>
                  </a:cubicBezTo>
                  <a:cubicBezTo>
                    <a:pt x="37514" y="23520"/>
                    <a:pt x="15380" y="15446"/>
                    <a:pt x="33337" y="21431"/>
                  </a:cubicBezTo>
                  <a:cubicBezTo>
                    <a:pt x="53806" y="35078"/>
                    <a:pt x="27911" y="18719"/>
                    <a:pt x="47625" y="28575"/>
                  </a:cubicBezTo>
                  <a:cubicBezTo>
                    <a:pt x="50185" y="29855"/>
                    <a:pt x="52153" y="32175"/>
                    <a:pt x="54768" y="33337"/>
                  </a:cubicBezTo>
                  <a:cubicBezTo>
                    <a:pt x="59356" y="35376"/>
                    <a:pt x="64293" y="36512"/>
                    <a:pt x="69056" y="38100"/>
                  </a:cubicBezTo>
                  <a:lnTo>
                    <a:pt x="76200" y="40481"/>
                  </a:lnTo>
                  <a:lnTo>
                    <a:pt x="97631" y="54769"/>
                  </a:lnTo>
                  <a:lnTo>
                    <a:pt x="104775" y="59531"/>
                  </a:lnTo>
                  <a:cubicBezTo>
                    <a:pt x="112321" y="70851"/>
                    <a:pt x="108633" y="63962"/>
                    <a:pt x="114300" y="80962"/>
                  </a:cubicBezTo>
                  <a:lnTo>
                    <a:pt x="119062" y="95250"/>
                  </a:lnTo>
                  <a:cubicBezTo>
                    <a:pt x="120097" y="98355"/>
                    <a:pt x="120733" y="101580"/>
                    <a:pt x="121443" y="104775"/>
                  </a:cubicBezTo>
                  <a:cubicBezTo>
                    <a:pt x="125930" y="124963"/>
                    <a:pt x="121156" y="108675"/>
                    <a:pt x="128587" y="130969"/>
                  </a:cubicBezTo>
                  <a:cubicBezTo>
                    <a:pt x="129381" y="133350"/>
                    <a:pt x="129576" y="136024"/>
                    <a:pt x="130968" y="138112"/>
                  </a:cubicBezTo>
                  <a:lnTo>
                    <a:pt x="140493" y="152400"/>
                  </a:lnTo>
                  <a:cubicBezTo>
                    <a:pt x="142081" y="154781"/>
                    <a:pt x="142875" y="157956"/>
                    <a:pt x="145256" y="159544"/>
                  </a:cubicBezTo>
                  <a:cubicBezTo>
                    <a:pt x="181364" y="183617"/>
                    <a:pt x="144306" y="157562"/>
                    <a:pt x="166687" y="176212"/>
                  </a:cubicBezTo>
                  <a:cubicBezTo>
                    <a:pt x="168886" y="178044"/>
                    <a:pt x="171632" y="179143"/>
                    <a:pt x="173831" y="180975"/>
                  </a:cubicBezTo>
                  <a:cubicBezTo>
                    <a:pt x="176418" y="183131"/>
                    <a:pt x="178819" y="185532"/>
                    <a:pt x="180975" y="188119"/>
                  </a:cubicBezTo>
                  <a:cubicBezTo>
                    <a:pt x="182807" y="190317"/>
                    <a:pt x="183502" y="193474"/>
                    <a:pt x="185737" y="195262"/>
                  </a:cubicBezTo>
                  <a:cubicBezTo>
                    <a:pt x="187697" y="196830"/>
                    <a:pt x="190500" y="196850"/>
                    <a:pt x="192881" y="197644"/>
                  </a:cubicBezTo>
                  <a:cubicBezTo>
                    <a:pt x="193675" y="200025"/>
                    <a:pt x="194140" y="202542"/>
                    <a:pt x="195262" y="204787"/>
                  </a:cubicBezTo>
                  <a:cubicBezTo>
                    <a:pt x="196542" y="207347"/>
                    <a:pt x="198863" y="209316"/>
                    <a:pt x="200025" y="211931"/>
                  </a:cubicBezTo>
                  <a:cubicBezTo>
                    <a:pt x="202064" y="216519"/>
                    <a:pt x="204787" y="226219"/>
                    <a:pt x="204787" y="226219"/>
                  </a:cubicBezTo>
                  <a:cubicBezTo>
                    <a:pt x="204268" y="230370"/>
                    <a:pt x="203577" y="246018"/>
                    <a:pt x="200025" y="252412"/>
                  </a:cubicBezTo>
                  <a:cubicBezTo>
                    <a:pt x="197245" y="257416"/>
                    <a:pt x="190500" y="266700"/>
                    <a:pt x="190500" y="266700"/>
                  </a:cubicBezTo>
                  <a:cubicBezTo>
                    <a:pt x="189706" y="269875"/>
                    <a:pt x="188118" y="272952"/>
                    <a:pt x="188118" y="276225"/>
                  </a:cubicBezTo>
                  <a:cubicBezTo>
                    <a:pt x="188118" y="283413"/>
                    <a:pt x="189849" y="290498"/>
                    <a:pt x="190500" y="297656"/>
                  </a:cubicBezTo>
                  <a:cubicBezTo>
                    <a:pt x="190644" y="299237"/>
                    <a:pt x="190500" y="300831"/>
                    <a:pt x="190500" y="302419"/>
                  </a:cubicBezTo>
                </a:path>
              </a:pathLst>
            </a:custGeom>
            <a:noFill/>
            <a:ln w="1016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</a:endParaRPr>
            </a:p>
          </p:txBody>
        </p:sp>
      </p:grpSp>
      <p:grpSp>
        <p:nvGrpSpPr>
          <p:cNvPr id="4136" name="Gruppieren 4135"/>
          <p:cNvGrpSpPr/>
          <p:nvPr/>
        </p:nvGrpSpPr>
        <p:grpSpPr>
          <a:xfrm>
            <a:off x="6297738" y="1597843"/>
            <a:ext cx="1008000" cy="907200"/>
            <a:chOff x="6105160" y="3351904"/>
            <a:chExt cx="1152160" cy="1156596"/>
          </a:xfrm>
        </p:grpSpPr>
        <p:pic>
          <p:nvPicPr>
            <p:cNvPr id="413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160" y="3351904"/>
              <a:ext cx="1152160" cy="1156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38" name="Freihandform 4137"/>
            <p:cNvSpPr/>
            <p:nvPr/>
          </p:nvSpPr>
          <p:spPr bwMode="auto">
            <a:xfrm>
              <a:off x="6489020" y="4160045"/>
              <a:ext cx="133350" cy="178594"/>
            </a:xfrm>
            <a:custGeom>
              <a:avLst/>
              <a:gdLst>
                <a:gd name="connsiteX0" fmla="*/ 0 w 133350"/>
                <a:gd name="connsiteY0" fmla="*/ 0 h 178594"/>
                <a:gd name="connsiteX1" fmla="*/ 11906 w 133350"/>
                <a:gd name="connsiteY1" fmla="*/ 7144 h 178594"/>
                <a:gd name="connsiteX2" fmla="*/ 26194 w 133350"/>
                <a:gd name="connsiteY2" fmla="*/ 11906 h 178594"/>
                <a:gd name="connsiteX3" fmla="*/ 33337 w 133350"/>
                <a:gd name="connsiteY3" fmla="*/ 14287 h 178594"/>
                <a:gd name="connsiteX4" fmla="*/ 40481 w 133350"/>
                <a:gd name="connsiteY4" fmla="*/ 16669 h 178594"/>
                <a:gd name="connsiteX5" fmla="*/ 47625 w 133350"/>
                <a:gd name="connsiteY5" fmla="*/ 19050 h 178594"/>
                <a:gd name="connsiteX6" fmla="*/ 57150 w 133350"/>
                <a:gd name="connsiteY6" fmla="*/ 40481 h 178594"/>
                <a:gd name="connsiteX7" fmla="*/ 71437 w 133350"/>
                <a:gd name="connsiteY7" fmla="*/ 50006 h 178594"/>
                <a:gd name="connsiteX8" fmla="*/ 92869 w 133350"/>
                <a:gd name="connsiteY8" fmla="*/ 52387 h 178594"/>
                <a:gd name="connsiteX9" fmla="*/ 100012 w 133350"/>
                <a:gd name="connsiteY9" fmla="*/ 54769 h 178594"/>
                <a:gd name="connsiteX10" fmla="*/ 114300 w 133350"/>
                <a:gd name="connsiteY10" fmla="*/ 66675 h 178594"/>
                <a:gd name="connsiteX11" fmla="*/ 126206 w 133350"/>
                <a:gd name="connsiteY11" fmla="*/ 88106 h 178594"/>
                <a:gd name="connsiteX12" fmla="*/ 133350 w 133350"/>
                <a:gd name="connsiteY12" fmla="*/ 111919 h 178594"/>
                <a:gd name="connsiteX13" fmla="*/ 130969 w 133350"/>
                <a:gd name="connsiteY13" fmla="*/ 147637 h 178594"/>
                <a:gd name="connsiteX14" fmla="*/ 126206 w 133350"/>
                <a:gd name="connsiteY14" fmla="*/ 154781 h 178594"/>
                <a:gd name="connsiteX15" fmla="*/ 123825 w 133350"/>
                <a:gd name="connsiteY15" fmla="*/ 161925 h 178594"/>
                <a:gd name="connsiteX16" fmla="*/ 126206 w 133350"/>
                <a:gd name="connsiteY16" fmla="*/ 178594 h 1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350" h="178594">
                  <a:moveTo>
                    <a:pt x="0" y="0"/>
                  </a:moveTo>
                  <a:cubicBezTo>
                    <a:pt x="3969" y="2381"/>
                    <a:pt x="7693" y="5229"/>
                    <a:pt x="11906" y="7144"/>
                  </a:cubicBezTo>
                  <a:cubicBezTo>
                    <a:pt x="16476" y="9221"/>
                    <a:pt x="21431" y="10319"/>
                    <a:pt x="26194" y="11906"/>
                  </a:cubicBezTo>
                  <a:lnTo>
                    <a:pt x="33337" y="14287"/>
                  </a:lnTo>
                  <a:lnTo>
                    <a:pt x="40481" y="16669"/>
                  </a:lnTo>
                  <a:lnTo>
                    <a:pt x="47625" y="19050"/>
                  </a:lnTo>
                  <a:cubicBezTo>
                    <a:pt x="49400" y="24374"/>
                    <a:pt x="51822" y="35819"/>
                    <a:pt x="57150" y="40481"/>
                  </a:cubicBezTo>
                  <a:cubicBezTo>
                    <a:pt x="61457" y="44250"/>
                    <a:pt x="65748" y="49374"/>
                    <a:pt x="71437" y="50006"/>
                  </a:cubicBezTo>
                  <a:lnTo>
                    <a:pt x="92869" y="52387"/>
                  </a:lnTo>
                  <a:cubicBezTo>
                    <a:pt x="95250" y="53181"/>
                    <a:pt x="97767" y="53646"/>
                    <a:pt x="100012" y="54769"/>
                  </a:cubicBezTo>
                  <a:cubicBezTo>
                    <a:pt x="106645" y="58086"/>
                    <a:pt x="109031" y="61406"/>
                    <a:pt x="114300" y="66675"/>
                  </a:cubicBezTo>
                  <a:cubicBezTo>
                    <a:pt x="118491" y="79249"/>
                    <a:pt x="115289" y="71730"/>
                    <a:pt x="126206" y="88106"/>
                  </a:cubicBezTo>
                  <a:cubicBezTo>
                    <a:pt x="128526" y="91586"/>
                    <a:pt x="132019" y="106593"/>
                    <a:pt x="133350" y="111919"/>
                  </a:cubicBezTo>
                  <a:cubicBezTo>
                    <a:pt x="132556" y="123825"/>
                    <a:pt x="132931" y="135867"/>
                    <a:pt x="130969" y="147637"/>
                  </a:cubicBezTo>
                  <a:cubicBezTo>
                    <a:pt x="130498" y="150460"/>
                    <a:pt x="127486" y="152221"/>
                    <a:pt x="126206" y="154781"/>
                  </a:cubicBezTo>
                  <a:cubicBezTo>
                    <a:pt x="125083" y="157026"/>
                    <a:pt x="124619" y="159544"/>
                    <a:pt x="123825" y="161925"/>
                  </a:cubicBezTo>
                  <a:cubicBezTo>
                    <a:pt x="126517" y="175388"/>
                    <a:pt x="126206" y="169784"/>
                    <a:pt x="126206" y="178594"/>
                  </a:cubicBezTo>
                </a:path>
              </a:pathLst>
            </a:custGeom>
            <a:noFill/>
            <a:ln w="1016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</a:endParaRPr>
            </a:p>
          </p:txBody>
        </p:sp>
        <p:sp>
          <p:nvSpPr>
            <p:cNvPr id="4139" name="Freihandform 4138"/>
            <p:cNvSpPr/>
            <p:nvPr/>
          </p:nvSpPr>
          <p:spPr bwMode="auto">
            <a:xfrm>
              <a:off x="6943725" y="3590925"/>
              <a:ext cx="78589" cy="423863"/>
            </a:xfrm>
            <a:custGeom>
              <a:avLst/>
              <a:gdLst>
                <a:gd name="connsiteX0" fmla="*/ 0 w 78589"/>
                <a:gd name="connsiteY0" fmla="*/ 0 h 423863"/>
                <a:gd name="connsiteX1" fmla="*/ 11906 w 78589"/>
                <a:gd name="connsiteY1" fmla="*/ 9525 h 423863"/>
                <a:gd name="connsiteX2" fmla="*/ 21431 w 78589"/>
                <a:gd name="connsiteY2" fmla="*/ 21431 h 423863"/>
                <a:gd name="connsiteX3" fmla="*/ 33338 w 78589"/>
                <a:gd name="connsiteY3" fmla="*/ 42863 h 423863"/>
                <a:gd name="connsiteX4" fmla="*/ 35719 w 78589"/>
                <a:gd name="connsiteY4" fmla="*/ 52388 h 423863"/>
                <a:gd name="connsiteX5" fmla="*/ 38100 w 78589"/>
                <a:gd name="connsiteY5" fmla="*/ 121444 h 423863"/>
                <a:gd name="connsiteX6" fmla="*/ 42863 w 78589"/>
                <a:gd name="connsiteY6" fmla="*/ 135731 h 423863"/>
                <a:gd name="connsiteX7" fmla="*/ 45244 w 78589"/>
                <a:gd name="connsiteY7" fmla="*/ 152400 h 423863"/>
                <a:gd name="connsiteX8" fmla="*/ 50006 w 78589"/>
                <a:gd name="connsiteY8" fmla="*/ 195263 h 423863"/>
                <a:gd name="connsiteX9" fmla="*/ 52388 w 78589"/>
                <a:gd name="connsiteY9" fmla="*/ 202406 h 423863"/>
                <a:gd name="connsiteX10" fmla="*/ 57150 w 78589"/>
                <a:gd name="connsiteY10" fmla="*/ 223838 h 423863"/>
                <a:gd name="connsiteX11" fmla="*/ 61913 w 78589"/>
                <a:gd name="connsiteY11" fmla="*/ 242888 h 423863"/>
                <a:gd name="connsiteX12" fmla="*/ 69056 w 78589"/>
                <a:gd name="connsiteY12" fmla="*/ 295275 h 423863"/>
                <a:gd name="connsiteX13" fmla="*/ 71438 w 78589"/>
                <a:gd name="connsiteY13" fmla="*/ 319088 h 423863"/>
                <a:gd name="connsiteX14" fmla="*/ 76200 w 78589"/>
                <a:gd name="connsiteY14" fmla="*/ 359569 h 423863"/>
                <a:gd name="connsiteX15" fmla="*/ 78581 w 78589"/>
                <a:gd name="connsiteY15" fmla="*/ 423863 h 4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589" h="423863">
                  <a:moveTo>
                    <a:pt x="0" y="0"/>
                  </a:moveTo>
                  <a:cubicBezTo>
                    <a:pt x="3969" y="3175"/>
                    <a:pt x="8598" y="5666"/>
                    <a:pt x="11906" y="9525"/>
                  </a:cubicBezTo>
                  <a:cubicBezTo>
                    <a:pt x="27241" y="27416"/>
                    <a:pt x="-1535" y="6120"/>
                    <a:pt x="21431" y="21431"/>
                  </a:cubicBezTo>
                  <a:cubicBezTo>
                    <a:pt x="29955" y="34218"/>
                    <a:pt x="30195" y="31863"/>
                    <a:pt x="33338" y="42863"/>
                  </a:cubicBezTo>
                  <a:cubicBezTo>
                    <a:pt x="34237" y="46010"/>
                    <a:pt x="34925" y="49213"/>
                    <a:pt x="35719" y="52388"/>
                  </a:cubicBezTo>
                  <a:cubicBezTo>
                    <a:pt x="36513" y="75407"/>
                    <a:pt x="36133" y="98496"/>
                    <a:pt x="38100" y="121444"/>
                  </a:cubicBezTo>
                  <a:cubicBezTo>
                    <a:pt x="38529" y="126446"/>
                    <a:pt x="42863" y="135731"/>
                    <a:pt x="42863" y="135731"/>
                  </a:cubicBezTo>
                  <a:cubicBezTo>
                    <a:pt x="43657" y="141287"/>
                    <a:pt x="44656" y="146818"/>
                    <a:pt x="45244" y="152400"/>
                  </a:cubicBezTo>
                  <a:cubicBezTo>
                    <a:pt x="47068" y="169731"/>
                    <a:pt x="46538" y="179658"/>
                    <a:pt x="50006" y="195263"/>
                  </a:cubicBezTo>
                  <a:cubicBezTo>
                    <a:pt x="50551" y="197713"/>
                    <a:pt x="51779" y="199971"/>
                    <a:pt x="52388" y="202406"/>
                  </a:cubicBezTo>
                  <a:cubicBezTo>
                    <a:pt x="57306" y="222075"/>
                    <a:pt x="52255" y="206705"/>
                    <a:pt x="57150" y="223838"/>
                  </a:cubicBezTo>
                  <a:cubicBezTo>
                    <a:pt x="60109" y="234196"/>
                    <a:pt x="60170" y="229527"/>
                    <a:pt x="61913" y="242888"/>
                  </a:cubicBezTo>
                  <a:cubicBezTo>
                    <a:pt x="68901" y="296463"/>
                    <a:pt x="62764" y="270105"/>
                    <a:pt x="69056" y="295275"/>
                  </a:cubicBezTo>
                  <a:cubicBezTo>
                    <a:pt x="69850" y="303213"/>
                    <a:pt x="70506" y="311165"/>
                    <a:pt x="71438" y="319088"/>
                  </a:cubicBezTo>
                  <a:cubicBezTo>
                    <a:pt x="74166" y="342270"/>
                    <a:pt x="74371" y="332138"/>
                    <a:pt x="76200" y="359569"/>
                  </a:cubicBezTo>
                  <a:cubicBezTo>
                    <a:pt x="78858" y="399450"/>
                    <a:pt x="78581" y="395946"/>
                    <a:pt x="78581" y="423863"/>
                  </a:cubicBezTo>
                </a:path>
              </a:pathLst>
            </a:custGeom>
            <a:noFill/>
            <a:ln w="1016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</a:endParaRPr>
            </a:p>
          </p:txBody>
        </p:sp>
        <p:sp>
          <p:nvSpPr>
            <p:cNvPr id="4140" name="Freihandform 4139"/>
            <p:cNvSpPr/>
            <p:nvPr/>
          </p:nvSpPr>
          <p:spPr bwMode="auto">
            <a:xfrm>
              <a:off x="7012781" y="3869091"/>
              <a:ext cx="123825" cy="31397"/>
            </a:xfrm>
            <a:custGeom>
              <a:avLst/>
              <a:gdLst>
                <a:gd name="connsiteX0" fmla="*/ 0 w 123825"/>
                <a:gd name="connsiteY0" fmla="*/ 7584 h 31397"/>
                <a:gd name="connsiteX1" fmla="*/ 11907 w 123825"/>
                <a:gd name="connsiteY1" fmla="*/ 2822 h 31397"/>
                <a:gd name="connsiteX2" fmla="*/ 73819 w 123825"/>
                <a:gd name="connsiteY2" fmla="*/ 2822 h 31397"/>
                <a:gd name="connsiteX3" fmla="*/ 88107 w 123825"/>
                <a:gd name="connsiteY3" fmla="*/ 12347 h 31397"/>
                <a:gd name="connsiteX4" fmla="*/ 104775 w 123825"/>
                <a:gd name="connsiteY4" fmla="*/ 17109 h 31397"/>
                <a:gd name="connsiteX5" fmla="*/ 119063 w 123825"/>
                <a:gd name="connsiteY5" fmla="*/ 21872 h 31397"/>
                <a:gd name="connsiteX6" fmla="*/ 123825 w 123825"/>
                <a:gd name="connsiteY6" fmla="*/ 31397 h 3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31397">
                  <a:moveTo>
                    <a:pt x="0" y="7584"/>
                  </a:moveTo>
                  <a:cubicBezTo>
                    <a:pt x="3969" y="5997"/>
                    <a:pt x="7672" y="3400"/>
                    <a:pt x="11907" y="2822"/>
                  </a:cubicBezTo>
                  <a:cubicBezTo>
                    <a:pt x="44637" y="-1641"/>
                    <a:pt x="46891" y="-171"/>
                    <a:pt x="73819" y="2822"/>
                  </a:cubicBezTo>
                  <a:cubicBezTo>
                    <a:pt x="90804" y="8483"/>
                    <a:pt x="70272" y="456"/>
                    <a:pt x="88107" y="12347"/>
                  </a:cubicBezTo>
                  <a:cubicBezTo>
                    <a:pt x="90290" y="13802"/>
                    <a:pt x="103332" y="16676"/>
                    <a:pt x="104775" y="17109"/>
                  </a:cubicBezTo>
                  <a:cubicBezTo>
                    <a:pt x="109584" y="18552"/>
                    <a:pt x="119063" y="21872"/>
                    <a:pt x="119063" y="21872"/>
                  </a:cubicBezTo>
                  <a:cubicBezTo>
                    <a:pt x="121799" y="30080"/>
                    <a:pt x="119670" y="27240"/>
                    <a:pt x="123825" y="31397"/>
                  </a:cubicBezTo>
                </a:path>
              </a:pathLst>
            </a:custGeom>
            <a:noFill/>
            <a:ln w="1016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</a:endParaRPr>
            </a:p>
          </p:txBody>
        </p:sp>
      </p:grpSp>
      <p:grpSp>
        <p:nvGrpSpPr>
          <p:cNvPr id="4141" name="Gruppieren 4140"/>
          <p:cNvGrpSpPr/>
          <p:nvPr/>
        </p:nvGrpSpPr>
        <p:grpSpPr>
          <a:xfrm>
            <a:off x="7465941" y="1599733"/>
            <a:ext cx="1008000" cy="907200"/>
            <a:chOff x="7376323" y="3343125"/>
            <a:chExt cx="1080000" cy="1152000"/>
          </a:xfrm>
        </p:grpSpPr>
        <p:pic>
          <p:nvPicPr>
            <p:cNvPr id="4142" name="Picture 43" descr="D:\Users\SIMONE~1\AppData\Local\Temp\notesC73CCE\NBS_A-S.png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323" y="3343125"/>
              <a:ext cx="1080000" cy="11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43" name="Freihandform 4142"/>
            <p:cNvSpPr/>
            <p:nvPr/>
          </p:nvSpPr>
          <p:spPr bwMode="auto">
            <a:xfrm>
              <a:off x="7741444" y="4155281"/>
              <a:ext cx="114300" cy="171450"/>
            </a:xfrm>
            <a:custGeom>
              <a:avLst/>
              <a:gdLst>
                <a:gd name="connsiteX0" fmla="*/ 0 w 114300"/>
                <a:gd name="connsiteY0" fmla="*/ 0 h 171450"/>
                <a:gd name="connsiteX1" fmla="*/ 26194 w 114300"/>
                <a:gd name="connsiteY1" fmla="*/ 7144 h 171450"/>
                <a:gd name="connsiteX2" fmla="*/ 40481 w 114300"/>
                <a:gd name="connsiteY2" fmla="*/ 11907 h 171450"/>
                <a:gd name="connsiteX3" fmla="*/ 47625 w 114300"/>
                <a:gd name="connsiteY3" fmla="*/ 16669 h 171450"/>
                <a:gd name="connsiteX4" fmla="*/ 52387 w 114300"/>
                <a:gd name="connsiteY4" fmla="*/ 23813 h 171450"/>
                <a:gd name="connsiteX5" fmla="*/ 61912 w 114300"/>
                <a:gd name="connsiteY5" fmla="*/ 38100 h 171450"/>
                <a:gd name="connsiteX6" fmla="*/ 69056 w 114300"/>
                <a:gd name="connsiteY6" fmla="*/ 40482 h 171450"/>
                <a:gd name="connsiteX7" fmla="*/ 85725 w 114300"/>
                <a:gd name="connsiteY7" fmla="*/ 45244 h 171450"/>
                <a:gd name="connsiteX8" fmla="*/ 92869 w 114300"/>
                <a:gd name="connsiteY8" fmla="*/ 50007 h 171450"/>
                <a:gd name="connsiteX9" fmla="*/ 95250 w 114300"/>
                <a:gd name="connsiteY9" fmla="*/ 57150 h 171450"/>
                <a:gd name="connsiteX10" fmla="*/ 100012 w 114300"/>
                <a:gd name="connsiteY10" fmla="*/ 64294 h 171450"/>
                <a:gd name="connsiteX11" fmla="*/ 104775 w 114300"/>
                <a:gd name="connsiteY11" fmla="*/ 78582 h 171450"/>
                <a:gd name="connsiteX12" fmla="*/ 109537 w 114300"/>
                <a:gd name="connsiteY12" fmla="*/ 92869 h 171450"/>
                <a:gd name="connsiteX13" fmla="*/ 111919 w 114300"/>
                <a:gd name="connsiteY13" fmla="*/ 100013 h 171450"/>
                <a:gd name="connsiteX14" fmla="*/ 114300 w 114300"/>
                <a:gd name="connsiteY14" fmla="*/ 121444 h 171450"/>
                <a:gd name="connsiteX15" fmla="*/ 111919 w 114300"/>
                <a:gd name="connsiteY15" fmla="*/ 130969 h 171450"/>
                <a:gd name="connsiteX16" fmla="*/ 109537 w 114300"/>
                <a:gd name="connsiteY16" fmla="*/ 142875 h 171450"/>
                <a:gd name="connsiteX17" fmla="*/ 109537 w 114300"/>
                <a:gd name="connsiteY17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00" h="171450">
                  <a:moveTo>
                    <a:pt x="0" y="0"/>
                  </a:moveTo>
                  <a:cubicBezTo>
                    <a:pt x="16827" y="3367"/>
                    <a:pt x="8068" y="1103"/>
                    <a:pt x="26194" y="7144"/>
                  </a:cubicBezTo>
                  <a:cubicBezTo>
                    <a:pt x="26198" y="7145"/>
                    <a:pt x="40478" y="11905"/>
                    <a:pt x="40481" y="11907"/>
                  </a:cubicBezTo>
                  <a:lnTo>
                    <a:pt x="47625" y="16669"/>
                  </a:lnTo>
                  <a:cubicBezTo>
                    <a:pt x="49212" y="19050"/>
                    <a:pt x="51107" y="21253"/>
                    <a:pt x="52387" y="23813"/>
                  </a:cubicBezTo>
                  <a:cubicBezTo>
                    <a:pt x="56755" y="32550"/>
                    <a:pt x="51758" y="31331"/>
                    <a:pt x="61912" y="38100"/>
                  </a:cubicBezTo>
                  <a:cubicBezTo>
                    <a:pt x="64001" y="39492"/>
                    <a:pt x="66642" y="39792"/>
                    <a:pt x="69056" y="40482"/>
                  </a:cubicBezTo>
                  <a:cubicBezTo>
                    <a:pt x="90013" y="46470"/>
                    <a:pt x="68576" y="39528"/>
                    <a:pt x="85725" y="45244"/>
                  </a:cubicBezTo>
                  <a:cubicBezTo>
                    <a:pt x="88106" y="46832"/>
                    <a:pt x="91081" y="47772"/>
                    <a:pt x="92869" y="50007"/>
                  </a:cubicBezTo>
                  <a:cubicBezTo>
                    <a:pt x="94437" y="51967"/>
                    <a:pt x="94128" y="54905"/>
                    <a:pt x="95250" y="57150"/>
                  </a:cubicBezTo>
                  <a:cubicBezTo>
                    <a:pt x="96530" y="59710"/>
                    <a:pt x="98850" y="61679"/>
                    <a:pt x="100012" y="64294"/>
                  </a:cubicBezTo>
                  <a:cubicBezTo>
                    <a:pt x="102051" y="68882"/>
                    <a:pt x="103187" y="73819"/>
                    <a:pt x="104775" y="78582"/>
                  </a:cubicBezTo>
                  <a:lnTo>
                    <a:pt x="109537" y="92869"/>
                  </a:lnTo>
                  <a:lnTo>
                    <a:pt x="111919" y="100013"/>
                  </a:lnTo>
                  <a:cubicBezTo>
                    <a:pt x="112713" y="107157"/>
                    <a:pt x="114300" y="114256"/>
                    <a:pt x="114300" y="121444"/>
                  </a:cubicBezTo>
                  <a:cubicBezTo>
                    <a:pt x="114300" y="124717"/>
                    <a:pt x="112629" y="127774"/>
                    <a:pt x="111919" y="130969"/>
                  </a:cubicBezTo>
                  <a:cubicBezTo>
                    <a:pt x="111041" y="134920"/>
                    <a:pt x="109775" y="138835"/>
                    <a:pt x="109537" y="142875"/>
                  </a:cubicBezTo>
                  <a:cubicBezTo>
                    <a:pt x="108977" y="152384"/>
                    <a:pt x="109537" y="161925"/>
                    <a:pt x="109537" y="171450"/>
                  </a:cubicBezTo>
                </a:path>
              </a:pathLst>
            </a:custGeom>
            <a:noFill/>
            <a:ln w="1016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</a:endParaRPr>
            </a:p>
          </p:txBody>
        </p:sp>
        <p:sp>
          <p:nvSpPr>
            <p:cNvPr id="4144" name="Freihandform 4143"/>
            <p:cNvSpPr/>
            <p:nvPr/>
          </p:nvSpPr>
          <p:spPr bwMode="auto">
            <a:xfrm>
              <a:off x="8153400" y="3583781"/>
              <a:ext cx="161925" cy="350044"/>
            </a:xfrm>
            <a:custGeom>
              <a:avLst/>
              <a:gdLst>
                <a:gd name="connsiteX0" fmla="*/ 0 w 161925"/>
                <a:gd name="connsiteY0" fmla="*/ 0 h 350044"/>
                <a:gd name="connsiteX1" fmla="*/ 9525 w 161925"/>
                <a:gd name="connsiteY1" fmla="*/ 11907 h 350044"/>
                <a:gd name="connsiteX2" fmla="*/ 21431 w 161925"/>
                <a:gd name="connsiteY2" fmla="*/ 26194 h 350044"/>
                <a:gd name="connsiteX3" fmla="*/ 23813 w 161925"/>
                <a:gd name="connsiteY3" fmla="*/ 33338 h 350044"/>
                <a:gd name="connsiteX4" fmla="*/ 40481 w 161925"/>
                <a:gd name="connsiteY4" fmla="*/ 54769 h 350044"/>
                <a:gd name="connsiteX5" fmla="*/ 45244 w 161925"/>
                <a:gd name="connsiteY5" fmla="*/ 69057 h 350044"/>
                <a:gd name="connsiteX6" fmla="*/ 50006 w 161925"/>
                <a:gd name="connsiteY6" fmla="*/ 76200 h 350044"/>
                <a:gd name="connsiteX7" fmla="*/ 54769 w 161925"/>
                <a:gd name="connsiteY7" fmla="*/ 90488 h 350044"/>
                <a:gd name="connsiteX8" fmla="*/ 61913 w 161925"/>
                <a:gd name="connsiteY8" fmla="*/ 116682 h 350044"/>
                <a:gd name="connsiteX9" fmla="*/ 66675 w 161925"/>
                <a:gd name="connsiteY9" fmla="*/ 123825 h 350044"/>
                <a:gd name="connsiteX10" fmla="*/ 71438 w 161925"/>
                <a:gd name="connsiteY10" fmla="*/ 138113 h 350044"/>
                <a:gd name="connsiteX11" fmla="*/ 80963 w 161925"/>
                <a:gd name="connsiteY11" fmla="*/ 152400 h 350044"/>
                <a:gd name="connsiteX12" fmla="*/ 85725 w 161925"/>
                <a:gd name="connsiteY12" fmla="*/ 159544 h 350044"/>
                <a:gd name="connsiteX13" fmla="*/ 92869 w 161925"/>
                <a:gd name="connsiteY13" fmla="*/ 164307 h 350044"/>
                <a:gd name="connsiteX14" fmla="*/ 97631 w 161925"/>
                <a:gd name="connsiteY14" fmla="*/ 171450 h 350044"/>
                <a:gd name="connsiteX15" fmla="*/ 104775 w 161925"/>
                <a:gd name="connsiteY15" fmla="*/ 176213 h 350044"/>
                <a:gd name="connsiteX16" fmla="*/ 114300 w 161925"/>
                <a:gd name="connsiteY16" fmla="*/ 190500 h 350044"/>
                <a:gd name="connsiteX17" fmla="*/ 128588 w 161925"/>
                <a:gd name="connsiteY17" fmla="*/ 204788 h 350044"/>
                <a:gd name="connsiteX18" fmla="*/ 140494 w 161925"/>
                <a:gd name="connsiteY18" fmla="*/ 226219 h 350044"/>
                <a:gd name="connsiteX19" fmla="*/ 145256 w 161925"/>
                <a:gd name="connsiteY19" fmla="*/ 233363 h 350044"/>
                <a:gd name="connsiteX20" fmla="*/ 150019 w 161925"/>
                <a:gd name="connsiteY20" fmla="*/ 240507 h 350044"/>
                <a:gd name="connsiteX21" fmla="*/ 157163 w 161925"/>
                <a:gd name="connsiteY21" fmla="*/ 266700 h 350044"/>
                <a:gd name="connsiteX22" fmla="*/ 159544 w 161925"/>
                <a:gd name="connsiteY22" fmla="*/ 273844 h 350044"/>
                <a:gd name="connsiteX23" fmla="*/ 161925 w 161925"/>
                <a:gd name="connsiteY23" fmla="*/ 285750 h 350044"/>
                <a:gd name="connsiteX24" fmla="*/ 159544 w 161925"/>
                <a:gd name="connsiteY24" fmla="*/ 302419 h 350044"/>
                <a:gd name="connsiteX25" fmla="*/ 157163 w 161925"/>
                <a:gd name="connsiteY25" fmla="*/ 309563 h 350044"/>
                <a:gd name="connsiteX26" fmla="*/ 154781 w 161925"/>
                <a:gd name="connsiteY26" fmla="*/ 319088 h 350044"/>
                <a:gd name="connsiteX27" fmla="*/ 152400 w 161925"/>
                <a:gd name="connsiteY27" fmla="*/ 330994 h 350044"/>
                <a:gd name="connsiteX28" fmla="*/ 145256 w 161925"/>
                <a:gd name="connsiteY28" fmla="*/ 350044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925" h="350044">
                  <a:moveTo>
                    <a:pt x="0" y="0"/>
                  </a:moveTo>
                  <a:cubicBezTo>
                    <a:pt x="3175" y="3969"/>
                    <a:pt x="6178" y="8082"/>
                    <a:pt x="9525" y="11907"/>
                  </a:cubicBezTo>
                  <a:cubicBezTo>
                    <a:pt x="15673" y="18934"/>
                    <a:pt x="17367" y="18067"/>
                    <a:pt x="21431" y="26194"/>
                  </a:cubicBezTo>
                  <a:cubicBezTo>
                    <a:pt x="22554" y="28439"/>
                    <a:pt x="22594" y="31144"/>
                    <a:pt x="23813" y="33338"/>
                  </a:cubicBezTo>
                  <a:cubicBezTo>
                    <a:pt x="30933" y="46154"/>
                    <a:pt x="31805" y="46092"/>
                    <a:pt x="40481" y="54769"/>
                  </a:cubicBezTo>
                  <a:lnTo>
                    <a:pt x="45244" y="69057"/>
                  </a:lnTo>
                  <a:cubicBezTo>
                    <a:pt x="46149" y="71772"/>
                    <a:pt x="48844" y="73585"/>
                    <a:pt x="50006" y="76200"/>
                  </a:cubicBezTo>
                  <a:cubicBezTo>
                    <a:pt x="52045" y="80788"/>
                    <a:pt x="53785" y="85565"/>
                    <a:pt x="54769" y="90488"/>
                  </a:cubicBezTo>
                  <a:cubicBezTo>
                    <a:pt x="56047" y="96879"/>
                    <a:pt x="58459" y="111501"/>
                    <a:pt x="61913" y="116682"/>
                  </a:cubicBezTo>
                  <a:lnTo>
                    <a:pt x="66675" y="123825"/>
                  </a:lnTo>
                  <a:lnTo>
                    <a:pt x="71438" y="138113"/>
                  </a:lnTo>
                  <a:cubicBezTo>
                    <a:pt x="73248" y="143543"/>
                    <a:pt x="77788" y="147638"/>
                    <a:pt x="80963" y="152400"/>
                  </a:cubicBezTo>
                  <a:lnTo>
                    <a:pt x="85725" y="159544"/>
                  </a:lnTo>
                  <a:cubicBezTo>
                    <a:pt x="87312" y="161925"/>
                    <a:pt x="90488" y="162719"/>
                    <a:pt x="92869" y="164307"/>
                  </a:cubicBezTo>
                  <a:cubicBezTo>
                    <a:pt x="94456" y="166688"/>
                    <a:pt x="95608" y="169427"/>
                    <a:pt x="97631" y="171450"/>
                  </a:cubicBezTo>
                  <a:cubicBezTo>
                    <a:pt x="99655" y="173474"/>
                    <a:pt x="102890" y="174059"/>
                    <a:pt x="104775" y="176213"/>
                  </a:cubicBezTo>
                  <a:cubicBezTo>
                    <a:pt x="108544" y="180520"/>
                    <a:pt x="110253" y="186453"/>
                    <a:pt x="114300" y="190500"/>
                  </a:cubicBezTo>
                  <a:lnTo>
                    <a:pt x="128588" y="204788"/>
                  </a:lnTo>
                  <a:cubicBezTo>
                    <a:pt x="132779" y="217363"/>
                    <a:pt x="129576" y="209842"/>
                    <a:pt x="140494" y="226219"/>
                  </a:cubicBezTo>
                  <a:lnTo>
                    <a:pt x="145256" y="233363"/>
                  </a:lnTo>
                  <a:lnTo>
                    <a:pt x="150019" y="240507"/>
                  </a:lnTo>
                  <a:cubicBezTo>
                    <a:pt x="160234" y="271154"/>
                    <a:pt x="150432" y="239777"/>
                    <a:pt x="157163" y="266700"/>
                  </a:cubicBezTo>
                  <a:cubicBezTo>
                    <a:pt x="157772" y="269135"/>
                    <a:pt x="158935" y="271409"/>
                    <a:pt x="159544" y="273844"/>
                  </a:cubicBezTo>
                  <a:cubicBezTo>
                    <a:pt x="160526" y="277770"/>
                    <a:pt x="161131" y="281781"/>
                    <a:pt x="161925" y="285750"/>
                  </a:cubicBezTo>
                  <a:cubicBezTo>
                    <a:pt x="161131" y="291306"/>
                    <a:pt x="160645" y="296915"/>
                    <a:pt x="159544" y="302419"/>
                  </a:cubicBezTo>
                  <a:cubicBezTo>
                    <a:pt x="159052" y="304880"/>
                    <a:pt x="157853" y="307149"/>
                    <a:pt x="157163" y="309563"/>
                  </a:cubicBezTo>
                  <a:cubicBezTo>
                    <a:pt x="156264" y="312710"/>
                    <a:pt x="155491" y="315893"/>
                    <a:pt x="154781" y="319088"/>
                  </a:cubicBezTo>
                  <a:cubicBezTo>
                    <a:pt x="153903" y="323039"/>
                    <a:pt x="153465" y="327089"/>
                    <a:pt x="152400" y="330994"/>
                  </a:cubicBezTo>
                  <a:cubicBezTo>
                    <a:pt x="149204" y="342712"/>
                    <a:pt x="149132" y="342296"/>
                    <a:pt x="145256" y="350044"/>
                  </a:cubicBezTo>
                </a:path>
              </a:pathLst>
            </a:custGeom>
            <a:noFill/>
            <a:ln w="1016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</a:endParaRPr>
            </a:p>
          </p:txBody>
        </p:sp>
      </p:grpSp>
      <p:grpSp>
        <p:nvGrpSpPr>
          <p:cNvPr id="4145" name="Gruppieren 4144"/>
          <p:cNvGrpSpPr/>
          <p:nvPr/>
        </p:nvGrpSpPr>
        <p:grpSpPr>
          <a:xfrm>
            <a:off x="8590146" y="1593290"/>
            <a:ext cx="1008000" cy="907200"/>
            <a:chOff x="8553500" y="3344149"/>
            <a:chExt cx="1166516" cy="1138874"/>
          </a:xfrm>
        </p:grpSpPr>
        <p:pic>
          <p:nvPicPr>
            <p:cNvPr id="414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3500" y="3344149"/>
              <a:ext cx="1166516" cy="1138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47" name="Freihandform 4146"/>
            <p:cNvSpPr/>
            <p:nvPr/>
          </p:nvSpPr>
          <p:spPr bwMode="auto">
            <a:xfrm>
              <a:off x="8877300" y="3855244"/>
              <a:ext cx="709613" cy="66675"/>
            </a:xfrm>
            <a:custGeom>
              <a:avLst/>
              <a:gdLst>
                <a:gd name="connsiteX0" fmla="*/ 0 w 709613"/>
                <a:gd name="connsiteY0" fmla="*/ 38100 h 66675"/>
                <a:gd name="connsiteX1" fmla="*/ 11906 w 709613"/>
                <a:gd name="connsiteY1" fmla="*/ 45244 h 66675"/>
                <a:gd name="connsiteX2" fmla="*/ 26194 w 709613"/>
                <a:gd name="connsiteY2" fmla="*/ 52387 h 66675"/>
                <a:gd name="connsiteX3" fmla="*/ 52388 w 709613"/>
                <a:gd name="connsiteY3" fmla="*/ 54769 h 66675"/>
                <a:gd name="connsiteX4" fmla="*/ 59531 w 709613"/>
                <a:gd name="connsiteY4" fmla="*/ 59531 h 66675"/>
                <a:gd name="connsiteX5" fmla="*/ 100013 w 709613"/>
                <a:gd name="connsiteY5" fmla="*/ 66675 h 66675"/>
                <a:gd name="connsiteX6" fmla="*/ 116681 w 709613"/>
                <a:gd name="connsiteY6" fmla="*/ 64294 h 66675"/>
                <a:gd name="connsiteX7" fmla="*/ 123825 w 709613"/>
                <a:gd name="connsiteY7" fmla="*/ 61912 h 66675"/>
                <a:gd name="connsiteX8" fmla="*/ 135731 w 709613"/>
                <a:gd name="connsiteY8" fmla="*/ 59531 h 66675"/>
                <a:gd name="connsiteX9" fmla="*/ 152400 w 709613"/>
                <a:gd name="connsiteY9" fmla="*/ 57150 h 66675"/>
                <a:gd name="connsiteX10" fmla="*/ 166688 w 709613"/>
                <a:gd name="connsiteY10" fmla="*/ 54769 h 66675"/>
                <a:gd name="connsiteX11" fmla="*/ 180975 w 709613"/>
                <a:gd name="connsiteY11" fmla="*/ 50006 h 66675"/>
                <a:gd name="connsiteX12" fmla="*/ 188119 w 709613"/>
                <a:gd name="connsiteY12" fmla="*/ 47625 h 66675"/>
                <a:gd name="connsiteX13" fmla="*/ 211931 w 709613"/>
                <a:gd name="connsiteY13" fmla="*/ 40481 h 66675"/>
                <a:gd name="connsiteX14" fmla="*/ 233363 w 709613"/>
                <a:gd name="connsiteY14" fmla="*/ 33337 h 66675"/>
                <a:gd name="connsiteX15" fmla="*/ 242888 w 709613"/>
                <a:gd name="connsiteY15" fmla="*/ 30956 h 66675"/>
                <a:gd name="connsiteX16" fmla="*/ 285750 w 709613"/>
                <a:gd name="connsiteY16" fmla="*/ 28575 h 66675"/>
                <a:gd name="connsiteX17" fmla="*/ 307181 w 709613"/>
                <a:gd name="connsiteY17" fmla="*/ 30956 h 66675"/>
                <a:gd name="connsiteX18" fmla="*/ 314325 w 709613"/>
                <a:gd name="connsiteY18" fmla="*/ 33337 h 66675"/>
                <a:gd name="connsiteX19" fmla="*/ 335756 w 709613"/>
                <a:gd name="connsiteY19" fmla="*/ 35719 h 66675"/>
                <a:gd name="connsiteX20" fmla="*/ 352425 w 709613"/>
                <a:gd name="connsiteY20" fmla="*/ 33337 h 66675"/>
                <a:gd name="connsiteX21" fmla="*/ 381000 w 709613"/>
                <a:gd name="connsiteY21" fmla="*/ 30956 h 66675"/>
                <a:gd name="connsiteX22" fmla="*/ 395288 w 709613"/>
                <a:gd name="connsiteY22" fmla="*/ 26194 h 66675"/>
                <a:gd name="connsiteX23" fmla="*/ 402431 w 709613"/>
                <a:gd name="connsiteY23" fmla="*/ 23812 h 66675"/>
                <a:gd name="connsiteX24" fmla="*/ 452438 w 709613"/>
                <a:gd name="connsiteY24" fmla="*/ 26194 h 66675"/>
                <a:gd name="connsiteX25" fmla="*/ 483394 w 709613"/>
                <a:gd name="connsiteY25" fmla="*/ 21431 h 66675"/>
                <a:gd name="connsiteX26" fmla="*/ 497681 w 709613"/>
                <a:gd name="connsiteY26" fmla="*/ 19050 h 66675"/>
                <a:gd name="connsiteX27" fmla="*/ 561975 w 709613"/>
                <a:gd name="connsiteY27" fmla="*/ 14287 h 66675"/>
                <a:gd name="connsiteX28" fmla="*/ 588169 w 709613"/>
                <a:gd name="connsiteY28" fmla="*/ 9525 h 66675"/>
                <a:gd name="connsiteX29" fmla="*/ 626269 w 709613"/>
                <a:gd name="connsiteY29" fmla="*/ 4762 h 66675"/>
                <a:gd name="connsiteX30" fmla="*/ 647700 w 709613"/>
                <a:gd name="connsiteY30" fmla="*/ 0 h 66675"/>
                <a:gd name="connsiteX31" fmla="*/ 654844 w 709613"/>
                <a:gd name="connsiteY31" fmla="*/ 2381 h 66675"/>
                <a:gd name="connsiteX32" fmla="*/ 661988 w 709613"/>
                <a:gd name="connsiteY32" fmla="*/ 7144 h 66675"/>
                <a:gd name="connsiteX33" fmla="*/ 666750 w 709613"/>
                <a:gd name="connsiteY33" fmla="*/ 14287 h 66675"/>
                <a:gd name="connsiteX34" fmla="*/ 681038 w 709613"/>
                <a:gd name="connsiteY34" fmla="*/ 19050 h 66675"/>
                <a:gd name="connsiteX35" fmla="*/ 688181 w 709613"/>
                <a:gd name="connsiteY35" fmla="*/ 21431 h 66675"/>
                <a:gd name="connsiteX36" fmla="*/ 702469 w 709613"/>
                <a:gd name="connsiteY36" fmla="*/ 30956 h 66675"/>
                <a:gd name="connsiteX37" fmla="*/ 709613 w 709613"/>
                <a:gd name="connsiteY37" fmla="*/ 3810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9613" h="66675">
                  <a:moveTo>
                    <a:pt x="0" y="38100"/>
                  </a:moveTo>
                  <a:cubicBezTo>
                    <a:pt x="3969" y="40481"/>
                    <a:pt x="7981" y="42791"/>
                    <a:pt x="11906" y="45244"/>
                  </a:cubicBezTo>
                  <a:cubicBezTo>
                    <a:pt x="17495" y="48737"/>
                    <a:pt x="19530" y="51435"/>
                    <a:pt x="26194" y="52387"/>
                  </a:cubicBezTo>
                  <a:cubicBezTo>
                    <a:pt x="34873" y="53627"/>
                    <a:pt x="43657" y="53975"/>
                    <a:pt x="52388" y="54769"/>
                  </a:cubicBezTo>
                  <a:cubicBezTo>
                    <a:pt x="54769" y="56356"/>
                    <a:pt x="56916" y="58369"/>
                    <a:pt x="59531" y="59531"/>
                  </a:cubicBezTo>
                  <a:cubicBezTo>
                    <a:pt x="75033" y="66421"/>
                    <a:pt x="81224" y="64967"/>
                    <a:pt x="100013" y="66675"/>
                  </a:cubicBezTo>
                  <a:cubicBezTo>
                    <a:pt x="105569" y="65881"/>
                    <a:pt x="111178" y="65395"/>
                    <a:pt x="116681" y="64294"/>
                  </a:cubicBezTo>
                  <a:cubicBezTo>
                    <a:pt x="119142" y="63802"/>
                    <a:pt x="121390" y="62521"/>
                    <a:pt x="123825" y="61912"/>
                  </a:cubicBezTo>
                  <a:cubicBezTo>
                    <a:pt x="127751" y="60930"/>
                    <a:pt x="131739" y="60196"/>
                    <a:pt x="135731" y="59531"/>
                  </a:cubicBezTo>
                  <a:cubicBezTo>
                    <a:pt x="141267" y="58608"/>
                    <a:pt x="146853" y="58003"/>
                    <a:pt x="152400" y="57150"/>
                  </a:cubicBezTo>
                  <a:cubicBezTo>
                    <a:pt x="157172" y="56416"/>
                    <a:pt x="161925" y="55563"/>
                    <a:pt x="166688" y="54769"/>
                  </a:cubicBezTo>
                  <a:lnTo>
                    <a:pt x="180975" y="50006"/>
                  </a:lnTo>
                  <a:cubicBezTo>
                    <a:pt x="183356" y="49212"/>
                    <a:pt x="185684" y="48234"/>
                    <a:pt x="188119" y="47625"/>
                  </a:cubicBezTo>
                  <a:cubicBezTo>
                    <a:pt x="202518" y="44026"/>
                    <a:pt x="194533" y="46281"/>
                    <a:pt x="211931" y="40481"/>
                  </a:cubicBezTo>
                  <a:lnTo>
                    <a:pt x="233363" y="33337"/>
                  </a:lnTo>
                  <a:cubicBezTo>
                    <a:pt x="236468" y="32302"/>
                    <a:pt x="239629" y="31252"/>
                    <a:pt x="242888" y="30956"/>
                  </a:cubicBezTo>
                  <a:cubicBezTo>
                    <a:pt x="257139" y="29661"/>
                    <a:pt x="271463" y="29369"/>
                    <a:pt x="285750" y="28575"/>
                  </a:cubicBezTo>
                  <a:cubicBezTo>
                    <a:pt x="292894" y="29369"/>
                    <a:pt x="300091" y="29774"/>
                    <a:pt x="307181" y="30956"/>
                  </a:cubicBezTo>
                  <a:cubicBezTo>
                    <a:pt x="309657" y="31369"/>
                    <a:pt x="311849" y="32924"/>
                    <a:pt x="314325" y="33337"/>
                  </a:cubicBezTo>
                  <a:cubicBezTo>
                    <a:pt x="321415" y="34519"/>
                    <a:pt x="328612" y="34925"/>
                    <a:pt x="335756" y="35719"/>
                  </a:cubicBezTo>
                  <a:cubicBezTo>
                    <a:pt x="341312" y="34925"/>
                    <a:pt x="346843" y="33925"/>
                    <a:pt x="352425" y="33337"/>
                  </a:cubicBezTo>
                  <a:cubicBezTo>
                    <a:pt x="361930" y="32336"/>
                    <a:pt x="371572" y="32527"/>
                    <a:pt x="381000" y="30956"/>
                  </a:cubicBezTo>
                  <a:cubicBezTo>
                    <a:pt x="385952" y="30131"/>
                    <a:pt x="390525" y="27782"/>
                    <a:pt x="395288" y="26194"/>
                  </a:cubicBezTo>
                  <a:lnTo>
                    <a:pt x="402431" y="23812"/>
                  </a:lnTo>
                  <a:cubicBezTo>
                    <a:pt x="419100" y="24606"/>
                    <a:pt x="435750" y="26194"/>
                    <a:pt x="452438" y="26194"/>
                  </a:cubicBezTo>
                  <a:cubicBezTo>
                    <a:pt x="472460" y="26194"/>
                    <a:pt x="469018" y="24306"/>
                    <a:pt x="483394" y="21431"/>
                  </a:cubicBezTo>
                  <a:cubicBezTo>
                    <a:pt x="488128" y="20484"/>
                    <a:pt x="492909" y="19784"/>
                    <a:pt x="497681" y="19050"/>
                  </a:cubicBezTo>
                  <a:cubicBezTo>
                    <a:pt x="526654" y="14593"/>
                    <a:pt x="518460" y="16463"/>
                    <a:pt x="561975" y="14287"/>
                  </a:cubicBezTo>
                  <a:cubicBezTo>
                    <a:pt x="574902" y="9979"/>
                    <a:pt x="567363" y="11973"/>
                    <a:pt x="588169" y="9525"/>
                  </a:cubicBezTo>
                  <a:cubicBezTo>
                    <a:pt x="622164" y="5526"/>
                    <a:pt x="597029" y="8940"/>
                    <a:pt x="626269" y="4762"/>
                  </a:cubicBezTo>
                  <a:cubicBezTo>
                    <a:pt x="633635" y="2307"/>
                    <a:pt x="639319" y="0"/>
                    <a:pt x="647700" y="0"/>
                  </a:cubicBezTo>
                  <a:cubicBezTo>
                    <a:pt x="650210" y="0"/>
                    <a:pt x="652463" y="1587"/>
                    <a:pt x="654844" y="2381"/>
                  </a:cubicBezTo>
                  <a:cubicBezTo>
                    <a:pt x="657225" y="3969"/>
                    <a:pt x="659964" y="5120"/>
                    <a:pt x="661988" y="7144"/>
                  </a:cubicBezTo>
                  <a:cubicBezTo>
                    <a:pt x="664011" y="9167"/>
                    <a:pt x="664323" y="12770"/>
                    <a:pt x="666750" y="14287"/>
                  </a:cubicBezTo>
                  <a:cubicBezTo>
                    <a:pt x="671007" y="16948"/>
                    <a:pt x="676275" y="17462"/>
                    <a:pt x="681038" y="19050"/>
                  </a:cubicBezTo>
                  <a:lnTo>
                    <a:pt x="688181" y="21431"/>
                  </a:lnTo>
                  <a:lnTo>
                    <a:pt x="702469" y="30956"/>
                  </a:lnTo>
                  <a:cubicBezTo>
                    <a:pt x="714176" y="38761"/>
                    <a:pt x="702564" y="38100"/>
                    <a:pt x="709613" y="38100"/>
                  </a:cubicBezTo>
                </a:path>
              </a:pathLst>
            </a:custGeom>
            <a:noFill/>
            <a:ln w="1016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</a:endParaRPr>
            </a:p>
          </p:txBody>
        </p:sp>
      </p:grpSp>
      <p:sp>
        <p:nvSpPr>
          <p:cNvPr id="4148" name="Textfeld 5"/>
          <p:cNvSpPr txBox="1">
            <a:spLocks noChangeArrowheads="1"/>
          </p:cNvSpPr>
          <p:nvPr/>
        </p:nvSpPr>
        <p:spPr bwMode="auto">
          <a:xfrm>
            <a:off x="7383580" y="6393272"/>
            <a:ext cx="2574920" cy="4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9pPr>
          </a:lstStyle>
          <a:p>
            <a:pPr marL="0" marR="0" lvl="0" indent="0" algn="l" defTabSz="1730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  <a:cs typeface="Arial" charset="0"/>
              </a:rPr>
              <a:t>*	inkl. punktueller </a:t>
            </a:r>
            <a:r>
              <a:rPr kumimoji="0" lang="de-DE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  <a:cs typeface="Arial" charset="0"/>
              </a:rPr>
              <a:t>Maßnahmen </a:t>
            </a:r>
            <a:r>
              <a:rPr kumimoji="0" lang="de-DE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  <a:cs typeface="Arial" charset="0"/>
              </a:rPr>
              <a:t>Nienburg-Wunstorf </a:t>
            </a:r>
          </a:p>
          <a:p>
            <a:pPr marL="0" marR="0" lvl="0" indent="0" algn="l" defTabSz="1682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  <a:cs typeface="Arial" charset="0"/>
              </a:rPr>
              <a:t>**	Schienenpersonenfernverkehr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  <a:cs typeface="Arial" charset="0"/>
              </a:rPr>
              <a:t>***  Eisenbahnbetriebswissenschaftliche Untersuchung</a:t>
            </a:r>
            <a:endParaRPr kumimoji="0" lang="de-DE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B Office" pitchFamily="34" charset="0"/>
              <a:cs typeface="Arial" charset="0"/>
            </a:endParaRPr>
          </a:p>
        </p:txBody>
      </p:sp>
      <p:sp>
        <p:nvSpPr>
          <p:cNvPr id="3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</p:spPr>
        <p:txBody>
          <a:bodyPr/>
          <a:lstStyle/>
          <a:p>
            <a:r>
              <a:rPr lang="de-DE" altLang="de-DE" dirty="0" smtClean="0"/>
              <a:t>DB Netz AG | Frank </a:t>
            </a:r>
            <a:r>
              <a:rPr lang="de-DE" altLang="de-DE" dirty="0" err="1" smtClean="0"/>
              <a:t>Limprecht</a:t>
            </a:r>
            <a:r>
              <a:rPr lang="de-DE" altLang="de-DE" dirty="0" smtClean="0"/>
              <a:t> | 22.05.2015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230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A9011-A2A9-4513-9E53-64F0E44F8271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57365" name="Text Box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025" y="401638"/>
            <a:ext cx="69135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defRPr sz="2400">
                <a:solidFill>
                  <a:schemeClr val="tx1"/>
                </a:solidFill>
                <a:latin typeface="DB Office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DB Office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DB Office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DB Office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DB Offic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de-DE" altLang="de-DE" sz="2000" b="1" dirty="0" smtClean="0">
                <a:solidFill>
                  <a:schemeClr val="tx2"/>
                </a:solidFill>
              </a:rPr>
              <a:t>Gliederung</a:t>
            </a:r>
            <a:endParaRPr lang="de-DE" altLang="de-DE" sz="2000" b="1" dirty="0">
              <a:solidFill>
                <a:schemeClr val="tx2"/>
              </a:solidFill>
            </a:endParaRPr>
          </a:p>
        </p:txBody>
      </p:sp>
      <p:sp>
        <p:nvSpPr>
          <p:cNvPr id="1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</p:spPr>
        <p:txBody>
          <a:bodyPr/>
          <a:lstStyle/>
          <a:p>
            <a:r>
              <a:rPr lang="de-DE" altLang="de-DE" dirty="0" smtClean="0"/>
              <a:t>DB Netz AG | Frank </a:t>
            </a:r>
            <a:r>
              <a:rPr lang="de-DE" altLang="de-DE" dirty="0" err="1" smtClean="0"/>
              <a:t>Limprecht</a:t>
            </a:r>
            <a:r>
              <a:rPr lang="de-DE" altLang="de-DE" dirty="0" smtClean="0"/>
              <a:t> | 22.05.2015</a:t>
            </a:r>
            <a:endParaRPr lang="de-DE" alt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 rot="10800000">
            <a:off x="1568450" y="2852738"/>
            <a:ext cx="1008063" cy="2305050"/>
          </a:xfrm>
          <a:prstGeom prst="rect">
            <a:avLst/>
          </a:prstGeom>
          <a:solidFill>
            <a:srgbClr val="878C9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72000" tIns="72000" rIns="72000" bIns="72000" anchor="ctr"/>
          <a:lstStyle>
            <a:lvl1pPr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>
              <a:buSzTx/>
              <a:buFontTx/>
              <a:buNone/>
            </a:pPr>
            <a:endParaRPr lang="de-DE" altLang="de-DE" sz="1400" b="1">
              <a:solidFill>
                <a:schemeClr val="tx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216150" y="3068638"/>
            <a:ext cx="662539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lIns="180000" tIns="144000" rIns="180000" bIns="144000" anchor="ctr"/>
          <a:lstStyle>
            <a:lvl1pPr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algn="l"/>
            <a:r>
              <a:rPr lang="de-DE" altLang="de-DE" sz="1600" b="1" dirty="0"/>
              <a:t>Vom Auftrag des Bundes zum </a:t>
            </a:r>
            <a:r>
              <a:rPr lang="de-DE" altLang="de-DE" sz="1600" b="1" dirty="0" smtClean="0"/>
              <a:t>Planfeststellungsbeschluss       </a:t>
            </a:r>
            <a:endParaRPr lang="de-DE" altLang="de-DE" sz="1600" b="1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216620" y="3716338"/>
            <a:ext cx="662492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44000" rIns="180000" bIns="144000" anchor="ctr"/>
          <a:lstStyle>
            <a:lvl1pPr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algn="l">
              <a:buSzTx/>
              <a:buFontTx/>
              <a:buNone/>
            </a:pPr>
            <a:r>
              <a:rPr lang="de-DE" altLang="de-DE" sz="1600" b="1" dirty="0" smtClean="0">
                <a:solidFill>
                  <a:schemeClr val="tx1"/>
                </a:solidFill>
              </a:rPr>
              <a:t>Methodisches Vorgehen Kostenermittlung</a:t>
            </a:r>
            <a:r>
              <a:rPr lang="de-DE" altLang="de-DE" sz="1600" b="1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216150" y="4365625"/>
            <a:ext cx="662539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44000" rIns="180000" bIns="144000" anchor="ctr"/>
          <a:lstStyle>
            <a:lvl1pPr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algn="l">
              <a:buSzTx/>
              <a:buFontTx/>
              <a:buNone/>
            </a:pPr>
            <a:r>
              <a:rPr lang="de-DE" altLang="de-DE" sz="1600" b="1" dirty="0" smtClean="0">
                <a:solidFill>
                  <a:schemeClr val="tx1"/>
                </a:solidFill>
              </a:rPr>
              <a:t>Rückfragen</a:t>
            </a:r>
            <a:r>
              <a:rPr lang="de-DE" altLang="de-DE" sz="1600" b="1" dirty="0">
                <a:solidFill>
                  <a:schemeClr val="tx1"/>
                </a:solidFill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314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A9011-A2A9-4513-9E53-64F0E44F8271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57365" name="Text Box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025" y="401638"/>
            <a:ext cx="69135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defRPr sz="2400">
                <a:solidFill>
                  <a:schemeClr val="tx1"/>
                </a:solidFill>
                <a:latin typeface="DB Office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DB Office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DB Office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DB Office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DB Offic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de-DE" altLang="de-DE" sz="2000" b="1" dirty="0" smtClean="0">
                <a:solidFill>
                  <a:schemeClr val="tx2"/>
                </a:solidFill>
              </a:rPr>
              <a:t>Gliederung</a:t>
            </a:r>
            <a:endParaRPr lang="de-DE" altLang="de-DE" sz="2000" b="1" dirty="0">
              <a:solidFill>
                <a:schemeClr val="tx2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 rot="10800000">
            <a:off x="1568450" y="2852738"/>
            <a:ext cx="1008063" cy="2305050"/>
          </a:xfrm>
          <a:prstGeom prst="rect">
            <a:avLst/>
          </a:prstGeom>
          <a:solidFill>
            <a:srgbClr val="878C9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72000" tIns="72000" rIns="72000" bIns="72000" anchor="ctr"/>
          <a:lstStyle>
            <a:lvl1pPr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>
              <a:buSzTx/>
              <a:buFontTx/>
              <a:buNone/>
            </a:pPr>
            <a:endParaRPr lang="de-DE" altLang="de-DE" sz="1400" b="1">
              <a:solidFill>
                <a:schemeClr val="tx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216150" y="3068638"/>
            <a:ext cx="662539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lIns="180000" tIns="144000" rIns="180000" bIns="144000" anchor="ctr"/>
          <a:lstStyle>
            <a:lvl1pPr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algn="l"/>
            <a:r>
              <a:rPr lang="de-DE" altLang="de-DE" sz="1600" b="1" dirty="0"/>
              <a:t>Vom Auftrag des Bundes zum </a:t>
            </a:r>
            <a:r>
              <a:rPr lang="de-DE" altLang="de-DE" sz="1600" b="1" dirty="0" smtClean="0"/>
              <a:t>Planfeststellungsbeschluss       </a:t>
            </a:r>
            <a:endParaRPr lang="de-DE" altLang="de-DE" sz="1600" b="1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216620" y="3716338"/>
            <a:ext cx="662492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lIns="180000" tIns="144000" rIns="180000" bIns="144000" anchor="ctr"/>
          <a:lstStyle>
            <a:lvl1pPr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algn="l">
              <a:buSzTx/>
              <a:buFontTx/>
              <a:buNone/>
            </a:pPr>
            <a:r>
              <a:rPr lang="de-DE" altLang="de-DE" sz="1600" b="1" dirty="0" smtClean="0">
                <a:solidFill>
                  <a:schemeClr val="tx1"/>
                </a:solidFill>
              </a:rPr>
              <a:t>Methodisches Vorgehen Kostenermittlung</a:t>
            </a:r>
            <a:r>
              <a:rPr lang="de-DE" altLang="de-DE" sz="1600" b="1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216150" y="4365625"/>
            <a:ext cx="662539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44000" rIns="180000" bIns="144000" anchor="ctr"/>
          <a:lstStyle>
            <a:lvl1pPr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algn="l">
              <a:buSzTx/>
              <a:buFontTx/>
              <a:buNone/>
            </a:pPr>
            <a:r>
              <a:rPr lang="de-DE" altLang="de-DE" sz="1600" b="1" dirty="0" smtClean="0">
                <a:solidFill>
                  <a:schemeClr val="tx1"/>
                </a:solidFill>
              </a:rPr>
              <a:t>Rückfragen</a:t>
            </a:r>
            <a:r>
              <a:rPr lang="de-DE" altLang="de-DE" sz="1600" b="1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</p:spPr>
        <p:txBody>
          <a:bodyPr/>
          <a:lstStyle/>
          <a:p>
            <a:r>
              <a:rPr lang="de-DE" altLang="de-DE" dirty="0" smtClean="0"/>
              <a:t>DB Netz AG | Frank </a:t>
            </a:r>
            <a:r>
              <a:rPr lang="de-DE" altLang="de-DE" dirty="0" err="1" smtClean="0"/>
              <a:t>Limprecht</a:t>
            </a:r>
            <a:r>
              <a:rPr lang="de-DE" altLang="de-DE" dirty="0" smtClean="0"/>
              <a:t> | 22.05.2015</a:t>
            </a:r>
            <a:endParaRPr lang="de-DE" alt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092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0" y="3596066"/>
            <a:ext cx="9906000" cy="537666"/>
          </a:xfrm>
          <a:prstGeom prst="rect">
            <a:avLst/>
          </a:prstGeom>
          <a:solidFill>
            <a:srgbClr val="92D050">
              <a:alpha val="20000"/>
            </a:srgbClr>
          </a:solidFill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4" t="85414" r="6139" b="5482"/>
          <a:stretch/>
        </p:blipFill>
        <p:spPr bwMode="auto">
          <a:xfrm>
            <a:off x="7350725" y="6309400"/>
            <a:ext cx="1994885" cy="49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59B09-5E94-4174-927B-5E8451BAA136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38" name="Textfeld 37"/>
          <p:cNvSpPr txBox="1"/>
          <p:nvPr/>
        </p:nvSpPr>
        <p:spPr>
          <a:xfrm>
            <a:off x="2549628" y="5589300"/>
            <a:ext cx="4392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5" name="Textplatzhalter 5"/>
          <p:cNvSpPr txBox="1">
            <a:spLocks/>
          </p:cNvSpPr>
          <p:nvPr/>
        </p:nvSpPr>
        <p:spPr>
          <a:xfrm>
            <a:off x="303262" y="3282065"/>
            <a:ext cx="2334234" cy="32663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738" indent="-1841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358775" indent="-1714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544513" indent="-1841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286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1858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6430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1002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5574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de-DE" b="1" kern="0" dirty="0" smtClean="0"/>
              <a:t>Varianz Linienverlauf</a:t>
            </a:r>
            <a:endParaRPr lang="de-DE" b="1" kern="0" dirty="0"/>
          </a:p>
        </p:txBody>
      </p:sp>
      <p:sp>
        <p:nvSpPr>
          <p:cNvPr id="17" name="Inhaltsplatzhalter 6"/>
          <p:cNvSpPr txBox="1">
            <a:spLocks/>
          </p:cNvSpPr>
          <p:nvPr/>
        </p:nvSpPr>
        <p:spPr>
          <a:xfrm>
            <a:off x="620314" y="3462715"/>
            <a:ext cx="804510" cy="2359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738" indent="-1841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358775" indent="-1714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544513" indent="-1841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286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1858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6430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1002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5574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kern="0" dirty="0" smtClean="0"/>
          </a:p>
          <a:p>
            <a:r>
              <a:rPr lang="de-DE" b="1" kern="0" dirty="0" smtClean="0"/>
              <a:t>groß*</a:t>
            </a:r>
          </a:p>
          <a:p>
            <a:endParaRPr lang="de-DE" kern="0" dirty="0" smtClean="0"/>
          </a:p>
          <a:p>
            <a:endParaRPr lang="de-DE" kern="0" dirty="0" smtClean="0"/>
          </a:p>
          <a:p>
            <a:endParaRPr lang="de-DE" kern="0" dirty="0" smtClean="0"/>
          </a:p>
          <a:p>
            <a:endParaRPr lang="de-DE" kern="0" dirty="0" smtClean="0"/>
          </a:p>
          <a:p>
            <a:endParaRPr lang="de-DE" kern="0" dirty="0" smtClean="0"/>
          </a:p>
          <a:p>
            <a:endParaRPr lang="de-DE" kern="0" dirty="0" smtClean="0"/>
          </a:p>
          <a:p>
            <a:endParaRPr lang="de-DE" kern="0" dirty="0"/>
          </a:p>
          <a:p>
            <a:r>
              <a:rPr lang="de-DE" kern="0" dirty="0" smtClean="0"/>
              <a:t>klein</a:t>
            </a:r>
            <a:endParaRPr lang="de-DE" kern="0" dirty="0"/>
          </a:p>
        </p:txBody>
      </p:sp>
      <p:sp>
        <p:nvSpPr>
          <p:cNvPr id="18" name="Textplatzhalter 7"/>
          <p:cNvSpPr txBox="1">
            <a:spLocks/>
          </p:cNvSpPr>
          <p:nvPr/>
        </p:nvSpPr>
        <p:spPr>
          <a:xfrm>
            <a:off x="7401340" y="3284799"/>
            <a:ext cx="2016280" cy="254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738" indent="-1841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358775" indent="-1714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544513" indent="-1841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286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1858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6430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1002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5574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de-DE" b="1" kern="0" dirty="0" smtClean="0"/>
              <a:t>Planungstiefe</a:t>
            </a:r>
            <a:endParaRPr lang="de-DE" b="1" kern="0" dirty="0"/>
          </a:p>
        </p:txBody>
      </p:sp>
      <p:sp>
        <p:nvSpPr>
          <p:cNvPr id="19" name="Inhaltsplatzhalter 8"/>
          <p:cNvSpPr txBox="1">
            <a:spLocks/>
          </p:cNvSpPr>
          <p:nvPr/>
        </p:nvSpPr>
        <p:spPr>
          <a:xfrm>
            <a:off x="8481490" y="3457235"/>
            <a:ext cx="864120" cy="2359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738" indent="-1841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358775" indent="-1714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544513" indent="-1841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286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1858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6430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1002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557463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endParaRPr lang="de-DE" kern="0" dirty="0" smtClean="0"/>
          </a:p>
          <a:p>
            <a:pPr algn="r"/>
            <a:r>
              <a:rPr lang="de-DE" b="1" kern="0" dirty="0" smtClean="0"/>
              <a:t>gering</a:t>
            </a:r>
          </a:p>
          <a:p>
            <a:pPr algn="r"/>
            <a:endParaRPr lang="de-DE" kern="0" dirty="0" smtClean="0"/>
          </a:p>
          <a:p>
            <a:pPr algn="r"/>
            <a:endParaRPr lang="de-DE" kern="0" dirty="0" smtClean="0"/>
          </a:p>
          <a:p>
            <a:pPr algn="r"/>
            <a:endParaRPr lang="de-DE" kern="0" dirty="0" smtClean="0"/>
          </a:p>
          <a:p>
            <a:pPr algn="r"/>
            <a:endParaRPr lang="de-DE" kern="0" dirty="0" smtClean="0"/>
          </a:p>
          <a:p>
            <a:pPr algn="r"/>
            <a:endParaRPr lang="de-DE" kern="0" dirty="0" smtClean="0"/>
          </a:p>
          <a:p>
            <a:pPr algn="r"/>
            <a:endParaRPr lang="de-DE" kern="0" dirty="0" smtClean="0"/>
          </a:p>
          <a:p>
            <a:pPr algn="r"/>
            <a:endParaRPr lang="de-DE" sz="500" kern="0" dirty="0" smtClean="0"/>
          </a:p>
          <a:p>
            <a:pPr algn="r"/>
            <a:endParaRPr lang="de-DE" sz="500" kern="0" dirty="0"/>
          </a:p>
          <a:p>
            <a:pPr algn="r"/>
            <a:endParaRPr lang="de-DE" sz="500" kern="0" dirty="0" smtClean="0"/>
          </a:p>
          <a:p>
            <a:pPr algn="r"/>
            <a:r>
              <a:rPr lang="de-DE" kern="0" dirty="0" smtClean="0"/>
              <a:t>hoch</a:t>
            </a:r>
            <a:endParaRPr lang="de-DE" kern="0" dirty="0"/>
          </a:p>
        </p:txBody>
      </p:sp>
      <p:sp>
        <p:nvSpPr>
          <p:cNvPr id="20" name="Textfeld 19"/>
          <p:cNvSpPr txBox="1"/>
          <p:nvPr/>
        </p:nvSpPr>
        <p:spPr>
          <a:xfrm>
            <a:off x="3513800" y="4339262"/>
            <a:ext cx="2886075" cy="584775"/>
          </a:xfrm>
          <a:prstGeom prst="rect">
            <a:avLst/>
          </a:prstGeom>
          <a:solidFill>
            <a:srgbClr val="646973">
              <a:alpha val="65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Bundesverkehrswegeplan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(Ende 2015)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513800" y="5166096"/>
            <a:ext cx="2886075" cy="584775"/>
          </a:xfrm>
          <a:prstGeom prst="rect">
            <a:avLst/>
          </a:prstGeom>
          <a:solidFill>
            <a:srgbClr val="646973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dirty="0">
                <a:solidFill>
                  <a:schemeClr val="bg1"/>
                </a:solidFill>
              </a:rPr>
              <a:t>Raumordnungsverfahren (Linienbestimmung)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513799" y="5994427"/>
            <a:ext cx="2886075" cy="338554"/>
          </a:xfrm>
          <a:prstGeom prst="rect">
            <a:avLst/>
          </a:prstGeom>
          <a:solidFill>
            <a:srgbClr val="646973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dirty="0">
                <a:solidFill>
                  <a:schemeClr val="bg1"/>
                </a:solidFill>
              </a:rPr>
              <a:t>Planfeststellungsverfahren</a:t>
            </a:r>
          </a:p>
        </p:txBody>
      </p:sp>
      <p:sp>
        <p:nvSpPr>
          <p:cNvPr id="23" name="Gleichschenkliges Dreieck 22"/>
          <p:cNvSpPr/>
          <p:nvPr/>
        </p:nvSpPr>
        <p:spPr bwMode="auto">
          <a:xfrm>
            <a:off x="7545360" y="3698147"/>
            <a:ext cx="936130" cy="2457364"/>
          </a:xfrm>
          <a:prstGeom prst="triangl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4" name="Gleichschenkliges Dreieck 23"/>
          <p:cNvSpPr/>
          <p:nvPr/>
        </p:nvSpPr>
        <p:spPr bwMode="auto">
          <a:xfrm rot="10800000">
            <a:off x="1424824" y="3698146"/>
            <a:ext cx="919858" cy="2457364"/>
          </a:xfrm>
          <a:prstGeom prst="triangle">
            <a:avLst/>
          </a:prstGeom>
          <a:gradFill flip="none"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864710" y="2311217"/>
            <a:ext cx="4176580" cy="338554"/>
          </a:xfrm>
          <a:prstGeom prst="rect">
            <a:avLst/>
          </a:prstGeom>
          <a:solidFill>
            <a:srgbClr val="646973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sz="1600" dirty="0" smtClean="0"/>
              <a:t>Abschluss DB-Machbarkeitsstudie </a:t>
            </a:r>
            <a:r>
              <a:rPr lang="de-DE" sz="1600" dirty="0"/>
              <a:t>12/2013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008730" y="3703647"/>
            <a:ext cx="3888539" cy="338554"/>
          </a:xfrm>
          <a:prstGeom prst="rect">
            <a:avLst/>
          </a:prstGeom>
          <a:solidFill>
            <a:srgbClr val="646973">
              <a:alpha val="65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Dialogforum seit 02/2015 (Land)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720690" y="2949496"/>
            <a:ext cx="4430970" cy="338554"/>
          </a:xfrm>
          <a:prstGeom prst="rect">
            <a:avLst/>
          </a:prstGeom>
          <a:solidFill>
            <a:srgbClr val="646973">
              <a:alpha val="65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DB-Informationsveranstaltungen 03–07/2014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1" name="AutoShape 53"/>
          <p:cNvSpPr>
            <a:spLocks noChangeArrowheads="1"/>
          </p:cNvSpPr>
          <p:nvPr/>
        </p:nvSpPr>
        <p:spPr bwMode="gray">
          <a:xfrm rot="10800000">
            <a:off x="3096108" y="2648318"/>
            <a:ext cx="3713784" cy="233879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/>
          <a:p>
            <a:endParaRPr lang="de-DE"/>
          </a:p>
        </p:txBody>
      </p:sp>
      <p:sp>
        <p:nvSpPr>
          <p:cNvPr id="32" name="AutoShape 53"/>
          <p:cNvSpPr>
            <a:spLocks noChangeArrowheads="1"/>
          </p:cNvSpPr>
          <p:nvPr/>
        </p:nvSpPr>
        <p:spPr bwMode="gray">
          <a:xfrm rot="10800000">
            <a:off x="3096106" y="3288354"/>
            <a:ext cx="3713785" cy="233879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/>
          <a:p>
            <a:endParaRPr lang="de-DE"/>
          </a:p>
        </p:txBody>
      </p:sp>
      <p:sp>
        <p:nvSpPr>
          <p:cNvPr id="34" name="Oval 12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25036" y="2608480"/>
            <a:ext cx="432000" cy="4320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/>
          <a:lstStyle/>
          <a:p>
            <a:pPr marL="360363" indent="-360363">
              <a:spcBef>
                <a:spcPct val="50000"/>
              </a:spcBef>
              <a:spcAft>
                <a:spcPct val="30000"/>
              </a:spcAft>
              <a:buClr>
                <a:srgbClr val="ED0505"/>
              </a:buClr>
              <a:buSzPct val="85000"/>
              <a:buFont typeface="Wingdings" pitchFamily="2" charset="2"/>
              <a:buNone/>
            </a:pPr>
            <a:r>
              <a:rPr lang="de-DE" sz="3600" dirty="0">
                <a:solidFill>
                  <a:srgbClr val="33CC33"/>
                </a:solidFill>
                <a:sym typeface="Wingdings" pitchFamily="2" charset="2"/>
              </a:rPr>
              <a:t> </a:t>
            </a:r>
          </a:p>
        </p:txBody>
      </p:sp>
      <p:sp>
        <p:nvSpPr>
          <p:cNvPr id="41" name="Rechteck 40"/>
          <p:cNvSpPr/>
          <p:nvPr/>
        </p:nvSpPr>
        <p:spPr bwMode="auto">
          <a:xfrm>
            <a:off x="303262" y="3257272"/>
            <a:ext cx="2334234" cy="3052128"/>
          </a:xfrm>
          <a:prstGeom prst="rect">
            <a:avLst/>
          </a:prstGeom>
          <a:noFill/>
          <a:ln w="28575" cap="flat" cmpd="sng" algn="ctr">
            <a:solidFill>
              <a:srgbClr val="646973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008730" y="1651687"/>
            <a:ext cx="3888540" cy="338554"/>
          </a:xfrm>
          <a:prstGeom prst="rect">
            <a:avLst/>
          </a:prstGeom>
          <a:solidFill>
            <a:srgbClr val="646973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sz="1600" dirty="0"/>
              <a:t>Auftrag des Bundes an </a:t>
            </a:r>
            <a:r>
              <a:rPr lang="de-DE" sz="1600" dirty="0" smtClean="0"/>
              <a:t>DB AG 2010</a:t>
            </a:r>
            <a:endParaRPr lang="de-DE" sz="16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3710" r="20654" b="14315"/>
          <a:stretch/>
        </p:blipFill>
        <p:spPr bwMode="auto">
          <a:xfrm flipH="1">
            <a:off x="7401340" y="1637976"/>
            <a:ext cx="2016280" cy="148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hteck 32"/>
          <p:cNvSpPr/>
          <p:nvPr/>
        </p:nvSpPr>
        <p:spPr bwMode="auto">
          <a:xfrm>
            <a:off x="7401340" y="3257272"/>
            <a:ext cx="2016280" cy="3052127"/>
          </a:xfrm>
          <a:prstGeom prst="rect">
            <a:avLst/>
          </a:prstGeom>
          <a:noFill/>
          <a:ln w="28575" cap="flat" cmpd="sng" algn="ctr">
            <a:solidFill>
              <a:srgbClr val="646973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2" t="27722" r="21197" b="15066"/>
          <a:stretch/>
        </p:blipFill>
        <p:spPr bwMode="auto">
          <a:xfrm>
            <a:off x="487573" y="1642326"/>
            <a:ext cx="2016280" cy="148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53"/>
          <p:cNvSpPr>
            <a:spLocks noChangeArrowheads="1"/>
          </p:cNvSpPr>
          <p:nvPr/>
        </p:nvSpPr>
        <p:spPr bwMode="gray">
          <a:xfrm rot="10800000">
            <a:off x="3099945" y="1993174"/>
            <a:ext cx="3713784" cy="233879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/>
          <a:p>
            <a:endParaRPr lang="de-DE"/>
          </a:p>
        </p:txBody>
      </p:sp>
      <p:sp>
        <p:nvSpPr>
          <p:cNvPr id="37" name="Text Box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026" y="401638"/>
            <a:ext cx="7813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defRPr sz="2400">
                <a:solidFill>
                  <a:schemeClr val="tx1"/>
                </a:solidFill>
                <a:latin typeface="DB Office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DB Office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DB Office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DB Office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DB Offic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de-DE" altLang="de-DE" sz="2000" b="1" dirty="0" smtClean="0"/>
              <a:t>Was passiert vom </a:t>
            </a:r>
            <a:r>
              <a:rPr lang="de-DE" altLang="de-DE" sz="2000" b="1" dirty="0"/>
              <a:t>Auftrag des Bundes </a:t>
            </a:r>
            <a:r>
              <a:rPr lang="de-DE" altLang="de-DE" sz="2000" b="1" dirty="0" smtClean="0"/>
              <a:t>zum Planfeststellungsbeschluss?</a:t>
            </a:r>
            <a:endParaRPr lang="de-DE" altLang="de-DE" sz="2000" b="1" dirty="0">
              <a:solidFill>
                <a:srgbClr val="FF0000"/>
              </a:solidFill>
            </a:endParaRPr>
          </a:p>
        </p:txBody>
      </p:sp>
      <p:sp>
        <p:nvSpPr>
          <p:cNvPr id="43" name="Arc 78"/>
          <p:cNvSpPr>
            <a:spLocks/>
          </p:cNvSpPr>
          <p:nvPr/>
        </p:nvSpPr>
        <p:spPr bwMode="gray">
          <a:xfrm>
            <a:off x="6700290" y="3405294"/>
            <a:ext cx="449745" cy="439534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3200 w 43200"/>
              <a:gd name="T1" fmla="*/ 21600 h 43200"/>
              <a:gd name="T2" fmla="*/ 43200 w 43200"/>
              <a:gd name="T3" fmla="*/ 216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43200" y="21600"/>
                </a:move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200" y="21600"/>
                </a:move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381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44" name="Arc 79"/>
          <p:cNvSpPr>
            <a:spLocks/>
          </p:cNvSpPr>
          <p:nvPr/>
        </p:nvSpPr>
        <p:spPr bwMode="gray">
          <a:xfrm>
            <a:off x="6922039" y="3405294"/>
            <a:ext cx="224873" cy="21976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2"/>
          </a:solidFill>
          <a:ln w="381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39" name="Oval 12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10288" y="2010507"/>
            <a:ext cx="432000" cy="4320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/>
          <a:lstStyle/>
          <a:p>
            <a:pPr marL="360363" indent="-360363">
              <a:spcBef>
                <a:spcPct val="50000"/>
              </a:spcBef>
              <a:spcAft>
                <a:spcPct val="30000"/>
              </a:spcAft>
              <a:buClr>
                <a:srgbClr val="ED0505"/>
              </a:buClr>
              <a:buSzPct val="85000"/>
              <a:buFont typeface="Wingdings" pitchFamily="2" charset="2"/>
              <a:buNone/>
            </a:pPr>
            <a:r>
              <a:rPr lang="de-DE" sz="3600" dirty="0">
                <a:solidFill>
                  <a:srgbClr val="33CC33"/>
                </a:solidFill>
                <a:sym typeface="Wingdings" pitchFamily="2" charset="2"/>
              </a:rPr>
              <a:t> </a:t>
            </a:r>
          </a:p>
        </p:txBody>
      </p:sp>
      <p:sp>
        <p:nvSpPr>
          <p:cNvPr id="4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</p:spPr>
        <p:txBody>
          <a:bodyPr/>
          <a:lstStyle/>
          <a:p>
            <a:r>
              <a:rPr lang="de-DE" altLang="de-DE" dirty="0" smtClean="0"/>
              <a:t>DB Netz AG | Frank </a:t>
            </a:r>
            <a:r>
              <a:rPr lang="de-DE" altLang="de-DE" dirty="0" err="1" smtClean="0"/>
              <a:t>Limprecht</a:t>
            </a:r>
            <a:r>
              <a:rPr lang="de-DE" altLang="de-DE" dirty="0" smtClean="0"/>
              <a:t> | 22.05.2015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1458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34" grpId="0" animBg="1"/>
      <p:bldP spid="41" grpId="0" animBg="1"/>
      <p:bldP spid="33" grpId="0" animBg="1"/>
      <p:bldP spid="43" grpId="0" animBg="1"/>
      <p:bldP spid="44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28"/>
          <p:cNvSpPr>
            <a:spLocks noChangeArrowheads="1"/>
          </p:cNvSpPr>
          <p:nvPr/>
        </p:nvSpPr>
        <p:spPr bwMode="gray">
          <a:xfrm rot="5400000">
            <a:off x="-1091445" y="2785305"/>
            <a:ext cx="4464621" cy="2007488"/>
          </a:xfrm>
          <a:prstGeom prst="chevron">
            <a:avLst>
              <a:gd name="adj" fmla="val 18069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rgbClr val="878C96"/>
            </a:solidFill>
            <a:miter lim="800000"/>
            <a:headEnd/>
            <a:tailEnd/>
          </a:ln>
          <a:effectLst/>
        </p:spPr>
        <p:txBody>
          <a:bodyPr rot="10800000" vert="eaVert" lIns="90000" tIns="90000" rIns="90000" bIns="9000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dirty="0" smtClean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dirty="0" smtClean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dirty="0" smtClean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2010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Auftrag </a:t>
            </a:r>
            <a:r>
              <a:rPr lang="de-DE" sz="2000" dirty="0">
                <a:solidFill>
                  <a:schemeClr val="bg1"/>
                </a:solidFill>
              </a:rPr>
              <a:t>des </a:t>
            </a:r>
            <a:r>
              <a:rPr lang="de-DE" sz="2000" dirty="0" smtClean="0">
                <a:solidFill>
                  <a:schemeClr val="bg1"/>
                </a:solidFill>
              </a:rPr>
              <a:t>Bundes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0024" y="404813"/>
            <a:ext cx="9705975" cy="647700"/>
          </a:xfrm>
        </p:spPr>
        <p:txBody>
          <a:bodyPr/>
          <a:lstStyle/>
          <a:p>
            <a:r>
              <a:rPr lang="de-DE" altLang="de-DE" dirty="0" smtClean="0">
                <a:solidFill>
                  <a:schemeClr val="tx1"/>
                </a:solidFill>
              </a:rPr>
              <a:t>Zur Umsetzung des Auftrages des Bundes hat die DB Netz AG eine Machbarkeitsstudie erstellen lassen</a:t>
            </a:r>
            <a:r>
              <a:rPr lang="de-DE" altLang="de-DE" dirty="0">
                <a:solidFill>
                  <a:schemeClr val="tx1"/>
                </a:solidFill>
              </a:rPr>
              <a:t/>
            </a:r>
            <a:br>
              <a:rPr lang="de-DE" alt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59B09-5E94-4174-927B-5E8451BAA136}" type="slidenum">
              <a:rPr lang="de-DE" altLang="de-DE" smtClean="0"/>
              <a:pPr/>
              <a:t>5</a:t>
            </a:fld>
            <a:endParaRPr lang="de-DE" altLang="de-DE" dirty="0"/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2216665" y="1556737"/>
            <a:ext cx="7488995" cy="1152160"/>
          </a:xfrm>
          <a:prstGeom prst="rect">
            <a:avLst/>
          </a:prstGeom>
          <a:solidFill>
            <a:srgbClr val="FFFFFF"/>
          </a:solidFill>
          <a:ln w="9525">
            <a:solidFill>
              <a:srgbClr val="878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 anchor="t"/>
          <a:lstStyle/>
          <a:p>
            <a:pPr marL="287337" marR="0" lvl="1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Blip>
                <a:blip r:embed="rId3"/>
              </a:buBlip>
              <a:tabLst/>
              <a:defRPr/>
            </a:pPr>
            <a:r>
              <a:rPr lang="de-DE" sz="1500" kern="0" dirty="0" smtClean="0">
                <a:solidFill>
                  <a:sysClr val="windowText" lastClr="000000"/>
                </a:solidFill>
              </a:rPr>
              <a:t>Untersuchung von Alternativen auf Basis der </a:t>
            </a:r>
            <a:r>
              <a:rPr lang="de-DE" sz="1500" b="1" kern="0" dirty="0" smtClean="0">
                <a:solidFill>
                  <a:sysClr val="windowText" lastClr="000000"/>
                </a:solidFill>
              </a:rPr>
              <a:t>Bedarfsplanüberprüfung 2010</a:t>
            </a:r>
            <a:endParaRPr lang="de-DE" sz="1500" kern="0" dirty="0" smtClean="0">
              <a:solidFill>
                <a:sysClr val="windowText" lastClr="000000"/>
              </a:solidFill>
            </a:endParaRPr>
          </a:p>
          <a:p>
            <a:pPr marL="287337" marR="0" lvl="1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Blip>
                <a:blip r:embed="rId3"/>
              </a:buBlip>
              <a:tabLst/>
              <a:defRPr/>
            </a:pPr>
            <a:r>
              <a:rPr lang="de-DE" sz="1500" dirty="0" smtClean="0"/>
              <a:t>Bestätigung </a:t>
            </a:r>
            <a:r>
              <a:rPr lang="de-DE" sz="1500" dirty="0"/>
              <a:t>des </a:t>
            </a:r>
            <a:r>
              <a:rPr lang="de-DE" sz="1500" dirty="0" smtClean="0"/>
              <a:t>Projektes (klassisches Y) in neuer/zu überarbeitender </a:t>
            </a:r>
            <a:r>
              <a:rPr lang="de-DE" sz="1500" dirty="0"/>
              <a:t>Konzeption mit verstärkter </a:t>
            </a:r>
            <a:r>
              <a:rPr lang="de-DE" sz="1500" dirty="0" smtClean="0"/>
              <a:t>Güterverkehrsnutzung auch tagsüber und Auftrag zur Untersuchung der Alternativen </a:t>
            </a:r>
            <a:r>
              <a:rPr lang="de-DE" sz="1500" b="1" dirty="0" smtClean="0"/>
              <a:t>„Bestandsstreckenausbau“</a:t>
            </a:r>
            <a:r>
              <a:rPr lang="de-DE" sz="1500" dirty="0" smtClean="0"/>
              <a:t> und </a:t>
            </a:r>
            <a:r>
              <a:rPr lang="de-DE" sz="1500" b="1" dirty="0" smtClean="0"/>
              <a:t>„Güterverkehrs-Y“</a:t>
            </a:r>
            <a:endParaRPr lang="de-DE" sz="1500" dirty="0"/>
          </a:p>
          <a:p>
            <a:pPr marL="1588" marR="0" lvl="1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85000"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AutoShape 28"/>
          <p:cNvSpPr>
            <a:spLocks noChangeArrowheads="1"/>
          </p:cNvSpPr>
          <p:nvPr/>
        </p:nvSpPr>
        <p:spPr bwMode="gray">
          <a:xfrm rot="5400000">
            <a:off x="295200" y="2686047"/>
            <a:ext cx="1683530" cy="1873250"/>
          </a:xfrm>
          <a:prstGeom prst="chevron">
            <a:avLst>
              <a:gd name="adj" fmla="val 18069"/>
            </a:avLst>
          </a:prstGeom>
          <a:solidFill>
            <a:srgbClr val="C8C8CD"/>
          </a:solidFill>
          <a:ln w="9525" algn="ctr">
            <a:solidFill>
              <a:srgbClr val="878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lIns="90000" tIns="90000" rIns="90000" bIns="9000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 smtClean="0"/>
              <a:t>2011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 smtClean="0"/>
              <a:t>Auftrag DB Netz AG an DB Projektbau</a:t>
            </a:r>
            <a:endParaRPr kumimoji="0" lang="de-DE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2216980" y="2780907"/>
            <a:ext cx="7488680" cy="1367722"/>
          </a:xfrm>
          <a:prstGeom prst="rect">
            <a:avLst/>
          </a:prstGeom>
          <a:solidFill>
            <a:srgbClr val="FFFFFF"/>
          </a:solidFill>
          <a:ln w="9525">
            <a:solidFill>
              <a:srgbClr val="878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 anchor="ctr"/>
          <a:lstStyle/>
          <a:p>
            <a:pPr marL="1588" marR="0" lvl="1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85000"/>
              <a:tabLst/>
              <a:defRPr/>
            </a:pPr>
            <a:endParaRPr lang="de-DE" sz="800" kern="0" dirty="0" smtClean="0">
              <a:solidFill>
                <a:sysClr val="windowText" lastClr="000000"/>
              </a:solidFill>
            </a:endParaRPr>
          </a:p>
          <a:p>
            <a:pPr marL="287338" marR="0" lvl="1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Blip>
                <a:blip r:embed="rId3"/>
              </a:buBlip>
              <a:tabLst/>
              <a:defRPr/>
            </a:pPr>
            <a:r>
              <a:rPr lang="de-DE" sz="1500" kern="0" dirty="0" smtClean="0">
                <a:solidFill>
                  <a:sysClr val="windowText" lastClr="000000"/>
                </a:solidFill>
              </a:rPr>
              <a:t>Überarbeitung der </a:t>
            </a:r>
            <a:r>
              <a:rPr lang="de-DE" sz="1500" b="1" kern="0" dirty="0" smtClean="0">
                <a:solidFill>
                  <a:sysClr val="windowText" lastClr="000000"/>
                </a:solidFill>
              </a:rPr>
              <a:t>betrieblichen </a:t>
            </a:r>
            <a:r>
              <a:rPr lang="de-DE" sz="1500" b="1" kern="0" dirty="0" smtClean="0"/>
              <a:t>Aufgabenstellung </a:t>
            </a:r>
            <a:r>
              <a:rPr lang="de-DE" sz="1500" kern="0" dirty="0" smtClean="0"/>
              <a:t>zum klassischen Y hinsichtlich </a:t>
            </a:r>
            <a:r>
              <a:rPr lang="de-DE" sz="1500" b="1" kern="0" dirty="0" smtClean="0"/>
              <a:t>der neuen Konzeption </a:t>
            </a:r>
            <a:r>
              <a:rPr lang="de-DE" sz="1500" kern="0" dirty="0" smtClean="0"/>
              <a:t>(</a:t>
            </a:r>
            <a:r>
              <a:rPr lang="de-DE" sz="1500" b="1" kern="0" dirty="0" smtClean="0"/>
              <a:t>verstärkte SGV Nutzung</a:t>
            </a:r>
            <a:r>
              <a:rPr lang="de-DE" sz="1500" kern="0" dirty="0" smtClean="0"/>
              <a:t>) </a:t>
            </a:r>
          </a:p>
          <a:p>
            <a:pPr marL="287338" marR="0" lvl="1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Blip>
                <a:blip r:embed="rId3"/>
              </a:buBlip>
              <a:tabLst/>
              <a:defRPr/>
            </a:pPr>
            <a:r>
              <a:rPr lang="de-DE" sz="1500" kern="0" dirty="0" smtClean="0"/>
              <a:t>Beauftragung der DB </a:t>
            </a:r>
            <a:r>
              <a:rPr lang="de-DE" sz="1500" kern="0" dirty="0" smtClean="0">
                <a:solidFill>
                  <a:sysClr val="windowText" lastClr="000000"/>
                </a:solidFill>
              </a:rPr>
              <a:t>Projektbau zur entsprechenden </a:t>
            </a:r>
            <a:r>
              <a:rPr lang="de-DE" sz="1500" b="1" kern="0" dirty="0" smtClean="0">
                <a:solidFill>
                  <a:sysClr val="windowText" lastClr="000000"/>
                </a:solidFill>
              </a:rPr>
              <a:t>Überarbeitung der bestehenden Vorentwurfsplanung</a:t>
            </a:r>
            <a:r>
              <a:rPr lang="de-DE" sz="1500" kern="0" dirty="0" smtClean="0">
                <a:solidFill>
                  <a:sysClr val="windowText" lastClr="000000"/>
                </a:solidFill>
              </a:rPr>
              <a:t> und einer </a:t>
            </a:r>
            <a:r>
              <a:rPr lang="de-DE" sz="1500" b="1" kern="0" dirty="0" smtClean="0">
                <a:solidFill>
                  <a:sysClr val="windowText" lastClr="000000"/>
                </a:solidFill>
              </a:rPr>
              <a:t>angepassten Kostenschätzung</a:t>
            </a:r>
            <a:endParaRPr lang="de-DE" sz="1500" dirty="0"/>
          </a:p>
          <a:p>
            <a:pPr marL="173038" marR="0" lvl="1" indent="-17145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85000"/>
              <a:buBlip>
                <a:blip r:embed="rId3"/>
              </a:buBlip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AutoShape 28"/>
          <p:cNvSpPr>
            <a:spLocks noChangeArrowheads="1"/>
          </p:cNvSpPr>
          <p:nvPr/>
        </p:nvSpPr>
        <p:spPr bwMode="gray">
          <a:xfrm rot="5400000">
            <a:off x="295200" y="4136880"/>
            <a:ext cx="1683530" cy="1873250"/>
          </a:xfrm>
          <a:prstGeom prst="chevron">
            <a:avLst>
              <a:gd name="adj" fmla="val 18069"/>
            </a:avLst>
          </a:prstGeom>
          <a:solidFill>
            <a:srgbClr val="C8C8CD"/>
          </a:solidFill>
          <a:ln w="9525" algn="ctr">
            <a:solidFill>
              <a:srgbClr val="878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lIns="90000" tIns="90000" rIns="90000" bIns="9000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2012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kern="0" noProof="0" dirty="0" smtClean="0">
                <a:solidFill>
                  <a:sysClr val="windowText" lastClr="000000"/>
                </a:solidFill>
              </a:rPr>
              <a:t>Auftrag DB Netz AG an DB International</a:t>
            </a:r>
            <a:endParaRPr kumimoji="0" lang="de-DE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Rectangle 29"/>
          <p:cNvSpPr>
            <a:spLocks noChangeArrowheads="1"/>
          </p:cNvSpPr>
          <p:nvPr/>
        </p:nvSpPr>
        <p:spPr bwMode="auto">
          <a:xfrm>
            <a:off x="2216980" y="4221107"/>
            <a:ext cx="7488680" cy="1457784"/>
          </a:xfrm>
          <a:prstGeom prst="rect">
            <a:avLst/>
          </a:prstGeom>
          <a:solidFill>
            <a:srgbClr val="FFFFFF"/>
          </a:solidFill>
          <a:ln w="9525">
            <a:solidFill>
              <a:srgbClr val="878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/>
          <a:lstStyle/>
          <a:p>
            <a:pPr marL="1588" lvl="1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</a:pPr>
            <a:r>
              <a:rPr lang="de-DE" sz="1500" kern="0" dirty="0" smtClean="0">
                <a:solidFill>
                  <a:sysClr val="windowText" lastClr="000000"/>
                </a:solidFill>
              </a:rPr>
              <a:t>Erstellung </a:t>
            </a:r>
            <a:r>
              <a:rPr lang="de-DE" sz="1500" kern="0" dirty="0" smtClean="0"/>
              <a:t>der</a:t>
            </a:r>
            <a:r>
              <a:rPr lang="de-DE" sz="1500" kern="0" dirty="0" smtClean="0">
                <a:solidFill>
                  <a:sysClr val="windowText" lastClr="000000"/>
                </a:solidFill>
              </a:rPr>
              <a:t> </a:t>
            </a:r>
            <a:r>
              <a:rPr lang="de-DE" sz="1500" b="1" kern="0" dirty="0" smtClean="0">
                <a:solidFill>
                  <a:sysClr val="windowText" lastClr="000000"/>
                </a:solidFill>
              </a:rPr>
              <a:t>Machbarkeitsstudie</a:t>
            </a:r>
            <a:r>
              <a:rPr lang="de-DE" sz="1500" kern="0" dirty="0" smtClean="0">
                <a:solidFill>
                  <a:sysClr val="windowText" lastClr="000000"/>
                </a:solidFill>
              </a:rPr>
              <a:t> zu den Alternativen </a:t>
            </a:r>
            <a:r>
              <a:rPr lang="de-DE" sz="1500" b="1" kern="0" dirty="0" smtClean="0">
                <a:solidFill>
                  <a:sysClr val="windowText" lastClr="000000"/>
                </a:solidFill>
              </a:rPr>
              <a:t>„</a:t>
            </a:r>
            <a:r>
              <a:rPr lang="de-DE" sz="1500" b="1" dirty="0" smtClean="0"/>
              <a:t>Güterverkehrs-Y“ </a:t>
            </a:r>
            <a:r>
              <a:rPr lang="de-DE" sz="1500" dirty="0" smtClean="0"/>
              <a:t>und </a:t>
            </a:r>
            <a:r>
              <a:rPr lang="de-DE" sz="1500" b="1" dirty="0" smtClean="0"/>
              <a:t>„Bestandsstreckenausbau“</a:t>
            </a:r>
            <a:r>
              <a:rPr lang="de-DE" sz="1500" dirty="0" smtClean="0"/>
              <a:t> mit der Zielsetzung </a:t>
            </a:r>
            <a:r>
              <a:rPr lang="de-DE" sz="1500" b="1" dirty="0" smtClean="0"/>
              <a:t>Auflösung Engpasssituation:</a:t>
            </a:r>
            <a:endParaRPr lang="de-DE" sz="1500" dirty="0"/>
          </a:p>
          <a:p>
            <a:pPr marL="287338" marR="0" lvl="1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Blip>
                <a:blip r:embed="rId3"/>
              </a:buBlip>
              <a:tabLst/>
              <a:defRPr/>
            </a:pPr>
            <a:r>
              <a:rPr lang="de-DE" kern="0" dirty="0" smtClean="0">
                <a:solidFill>
                  <a:sysClr val="windowText" lastClr="000000"/>
                </a:solidFill>
              </a:rPr>
              <a:t>Ergänzender Auftrag des Bundes zur Untersuchung weiterer Alternativen*:</a:t>
            </a:r>
          </a:p>
          <a:p>
            <a:pPr marL="173038" marR="0" lvl="1" indent="31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Symbol" panose="05050102010706020507" pitchFamily="18" charset="2"/>
              <a:buChar char="-"/>
              <a:tabLst/>
              <a:defRPr/>
            </a:pPr>
            <a:r>
              <a:rPr lang="de-DE" kern="0" dirty="0">
                <a:solidFill>
                  <a:sysClr val="windowText" lastClr="000000"/>
                </a:solidFill>
              </a:rPr>
              <a:t> </a:t>
            </a:r>
            <a:r>
              <a:rPr lang="de-DE" kern="0" dirty="0" smtClean="0">
                <a:solidFill>
                  <a:sysClr val="windowText" lastClr="000000"/>
                </a:solidFill>
              </a:rPr>
              <a:t>NBS </a:t>
            </a:r>
            <a:r>
              <a:rPr lang="de-DE" kern="0" dirty="0" err="1" smtClean="0">
                <a:solidFill>
                  <a:sysClr val="windowText" lastClr="000000"/>
                </a:solidFill>
              </a:rPr>
              <a:t>Ashausen</a:t>
            </a:r>
            <a:r>
              <a:rPr lang="de-DE" kern="0" dirty="0" smtClean="0">
                <a:solidFill>
                  <a:sysClr val="windowText" lastClr="000000"/>
                </a:solidFill>
              </a:rPr>
              <a:t>–</a:t>
            </a:r>
            <a:r>
              <a:rPr lang="de-DE" kern="0" dirty="0" err="1" smtClean="0">
                <a:solidFill>
                  <a:sysClr val="windowText" lastClr="000000"/>
                </a:solidFill>
              </a:rPr>
              <a:t>Unterlüß</a:t>
            </a:r>
            <a:r>
              <a:rPr lang="de-DE" kern="0" dirty="0" smtClean="0">
                <a:solidFill>
                  <a:sysClr val="windowText" lastClr="000000"/>
                </a:solidFill>
              </a:rPr>
              <a:t> und NBS </a:t>
            </a:r>
            <a:r>
              <a:rPr lang="de-DE" kern="0" dirty="0" err="1" smtClean="0">
                <a:solidFill>
                  <a:sysClr val="windowText" lastClr="000000"/>
                </a:solidFill>
              </a:rPr>
              <a:t>Ashausen</a:t>
            </a:r>
            <a:r>
              <a:rPr lang="de-DE" kern="0" dirty="0" smtClean="0">
                <a:solidFill>
                  <a:sysClr val="windowText" lastClr="000000"/>
                </a:solidFill>
              </a:rPr>
              <a:t>–</a:t>
            </a:r>
            <a:r>
              <a:rPr lang="de-DE" kern="0" dirty="0" err="1" smtClean="0">
                <a:solidFill>
                  <a:sysClr val="windowText" lastClr="000000"/>
                </a:solidFill>
              </a:rPr>
              <a:t>Suderburg</a:t>
            </a:r>
            <a:endParaRPr lang="de-DE" kern="0" dirty="0" smtClean="0">
              <a:solidFill>
                <a:sysClr val="windowText" lastClr="000000"/>
              </a:solidFill>
            </a:endParaRPr>
          </a:p>
          <a:p>
            <a:pPr marL="173038" marR="0" lvl="1" indent="31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Symbol" panose="05050102010706020507" pitchFamily="18" charset="2"/>
              <a:buChar char="-"/>
              <a:tabLst/>
              <a:defRPr/>
            </a:pPr>
            <a:r>
              <a:rPr lang="de-DE" kern="0" dirty="0">
                <a:solidFill>
                  <a:sysClr val="windowText" lastClr="000000"/>
                </a:solidFill>
              </a:rPr>
              <a:t> </a:t>
            </a:r>
            <a:r>
              <a:rPr lang="de-DE" kern="0" dirty="0" smtClean="0">
                <a:solidFill>
                  <a:sysClr val="windowText" lastClr="000000"/>
                </a:solidFill>
              </a:rPr>
              <a:t>optional ergänzender Ausbau der Strecke Langwedel–Uelzen</a:t>
            </a:r>
            <a:r>
              <a:rPr lang="de-DE" kern="0" dirty="0">
                <a:solidFill>
                  <a:sysClr val="windowText" lastClr="000000"/>
                </a:solidFill>
              </a:rPr>
              <a:t> </a:t>
            </a:r>
            <a:r>
              <a:rPr lang="de-DE" kern="0" dirty="0" smtClean="0">
                <a:solidFill>
                  <a:sysClr val="windowText" lastClr="000000"/>
                </a:solidFill>
              </a:rPr>
              <a:t>(Amerikalinie)</a:t>
            </a:r>
          </a:p>
          <a:p>
            <a:pPr marL="1588" marR="0" lvl="1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85000"/>
              <a:tabLst/>
              <a:defRPr/>
            </a:pPr>
            <a:endParaRPr lang="de-DE" sz="1200" dirty="0"/>
          </a:p>
          <a:p>
            <a:pPr marL="1588" marR="0" lvl="1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85000"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37121" y="6093370"/>
            <a:ext cx="956853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Bund-Länder-Gespräche (13.02.2014): Vorstellung der Ergebnisse der Machbarkeitsstudie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83816" y="6618706"/>
            <a:ext cx="24609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kern="0" dirty="0" smtClean="0">
                <a:solidFill>
                  <a:sysClr val="windowText" lastClr="000000"/>
                </a:solidFill>
              </a:rPr>
              <a:t>* Ergebnis </a:t>
            </a:r>
            <a:r>
              <a:rPr lang="de-DE" sz="900" kern="0" dirty="0">
                <a:solidFill>
                  <a:sysClr val="windowText" lastClr="000000"/>
                </a:solidFill>
              </a:rPr>
              <a:t>planungsbegleitender </a:t>
            </a:r>
            <a:r>
              <a:rPr lang="de-DE" sz="900" kern="0" dirty="0" smtClean="0">
                <a:solidFill>
                  <a:sysClr val="windowText" lastClr="000000"/>
                </a:solidFill>
              </a:rPr>
              <a:t>Gespräche</a:t>
            </a:r>
            <a:endParaRPr lang="de-DE" sz="900" dirty="0"/>
          </a:p>
        </p:txBody>
      </p:sp>
      <p:sp>
        <p:nvSpPr>
          <p:cNvPr id="1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</p:spPr>
        <p:txBody>
          <a:bodyPr/>
          <a:lstStyle/>
          <a:p>
            <a:r>
              <a:rPr lang="de-DE" altLang="de-DE" dirty="0" smtClean="0"/>
              <a:t>DB Netz AG | Frank </a:t>
            </a:r>
            <a:r>
              <a:rPr lang="de-DE" altLang="de-DE" dirty="0" err="1" smtClean="0"/>
              <a:t>Limprecht</a:t>
            </a:r>
            <a:r>
              <a:rPr lang="de-DE" altLang="de-DE" dirty="0" smtClean="0"/>
              <a:t> | 22.05.2015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8953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6BEF-E947-4B08-B52E-F90C4F01507A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6" name="Freeform 1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-1588" y="1125538"/>
            <a:ext cx="9907588" cy="287337"/>
          </a:xfrm>
          <a:custGeom>
            <a:avLst/>
            <a:gdLst>
              <a:gd name="T0" fmla="*/ 0 w 6260"/>
              <a:gd name="T1" fmla="*/ 0 h 181"/>
              <a:gd name="T2" fmla="*/ 0 w 6260"/>
              <a:gd name="T3" fmla="*/ 181 h 181"/>
              <a:gd name="T4" fmla="*/ 2132 w 6260"/>
              <a:gd name="T5" fmla="*/ 181 h 181"/>
              <a:gd name="T6" fmla="*/ 2132 w 6260"/>
              <a:gd name="T7" fmla="*/ 90 h 181"/>
              <a:gd name="T8" fmla="*/ 6260 w 6260"/>
              <a:gd name="T9" fmla="*/ 90 h 181"/>
              <a:gd name="T10" fmla="*/ 6260 w 6260"/>
              <a:gd name="T11" fmla="*/ 0 h 181"/>
              <a:gd name="T12" fmla="*/ 0 w 6260"/>
              <a:gd name="T13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60" h="181">
                <a:moveTo>
                  <a:pt x="0" y="0"/>
                </a:moveTo>
                <a:lnTo>
                  <a:pt x="0" y="181"/>
                </a:lnTo>
                <a:lnTo>
                  <a:pt x="2132" y="181"/>
                </a:lnTo>
                <a:lnTo>
                  <a:pt x="2132" y="90"/>
                </a:lnTo>
                <a:lnTo>
                  <a:pt x="6260" y="90"/>
                </a:lnTo>
                <a:lnTo>
                  <a:pt x="6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878C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33514" r="6140" b="7322"/>
          <a:stretch/>
        </p:blipFill>
        <p:spPr bwMode="auto">
          <a:xfrm>
            <a:off x="128330" y="2564881"/>
            <a:ext cx="9649136" cy="381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0025" y="401638"/>
            <a:ext cx="69135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defRPr sz="2400">
                <a:solidFill>
                  <a:schemeClr val="tx1"/>
                </a:solidFill>
                <a:latin typeface="DB Office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DB Office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DB Office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DB Office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DB Offic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de-DE" sz="2000" b="1" dirty="0" smtClean="0"/>
              <a:t>Zur Untersuchung aller Alternativen wurde nach derselben standardisierten Methodik vorgegangen</a:t>
            </a:r>
            <a:endParaRPr lang="de-DE" sz="1800" b="1" dirty="0"/>
          </a:p>
          <a:p>
            <a:endParaRPr lang="de-DE" altLang="de-DE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5"/>
          <a:stretch/>
        </p:blipFill>
        <p:spPr bwMode="auto">
          <a:xfrm>
            <a:off x="1117420" y="1665170"/>
            <a:ext cx="1395280" cy="298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15" y="1665169"/>
            <a:ext cx="1271795" cy="298724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65" y="1665170"/>
            <a:ext cx="1248190" cy="298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11" y="1665170"/>
            <a:ext cx="1147874" cy="298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65" y="1665170"/>
            <a:ext cx="1224170" cy="298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60" y="1664414"/>
            <a:ext cx="1224170" cy="298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Gerade Verbindung mit Pfeil 14"/>
          <p:cNvCxnSpPr/>
          <p:nvPr/>
        </p:nvCxnSpPr>
        <p:spPr bwMode="auto">
          <a:xfrm>
            <a:off x="1064460" y="4509150"/>
            <a:ext cx="7636032" cy="0"/>
          </a:xfrm>
          <a:prstGeom prst="straightConnector1">
            <a:avLst/>
          </a:prstGeom>
          <a:solidFill>
            <a:schemeClr val="accent1"/>
          </a:solidFill>
          <a:ln w="215900" cap="flat" cmpd="sng" algn="ctr">
            <a:solidFill>
              <a:srgbClr val="FFC000">
                <a:alpha val="50000"/>
              </a:srgbClr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hteck 15"/>
          <p:cNvSpPr/>
          <p:nvPr/>
        </p:nvSpPr>
        <p:spPr bwMode="auto">
          <a:xfrm>
            <a:off x="4413762" y="5085230"/>
            <a:ext cx="212168" cy="1356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7689380" y="5877340"/>
            <a:ext cx="1944270" cy="64809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graphicFrame>
        <p:nvGraphicFramePr>
          <p:cNvPr id="3" name="Objek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133600"/>
              </p:ext>
            </p:extLst>
          </p:nvPr>
        </p:nvGraphicFramePr>
        <p:xfrm>
          <a:off x="8553500" y="191679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räsentation" showAsIcon="1" r:id="rId13" imgW="914400" imgH="771480" progId="PowerPoint.Show.12">
                  <p:embed/>
                </p:oleObj>
              </mc:Choice>
              <mc:Fallback>
                <p:oleObj name="Präsentation" showAsIcon="1" r:id="rId13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53500" y="191679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</p:spPr>
        <p:txBody>
          <a:bodyPr/>
          <a:lstStyle/>
          <a:p>
            <a:r>
              <a:rPr lang="de-DE" altLang="de-DE" dirty="0" smtClean="0"/>
              <a:t>DB Netz AG | Frank </a:t>
            </a:r>
            <a:r>
              <a:rPr lang="de-DE" altLang="de-DE" dirty="0" err="1" smtClean="0"/>
              <a:t>Limprecht</a:t>
            </a:r>
            <a:r>
              <a:rPr lang="de-DE" altLang="de-DE" dirty="0" smtClean="0"/>
              <a:t> | 22.05.2015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085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28330" y="2132820"/>
            <a:ext cx="9649339" cy="3888540"/>
          </a:xfrm>
          <a:prstGeom prst="rect">
            <a:avLst/>
          </a:prstGeom>
          <a:solidFill>
            <a:srgbClr val="D7DEE2"/>
          </a:solidFill>
          <a:ln w="9525" algn="ctr">
            <a:solidFill>
              <a:srgbClr val="878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1545A"/>
                  </a:outerShdw>
                </a:effectLst>
              </a14:hiddenEffects>
            </a:ext>
          </a:extLst>
        </p:spPr>
        <p:txBody>
          <a:bodyPr lIns="90000" tIns="90000" rIns="90000" bIns="90000" anchor="t"/>
          <a:lstStyle>
            <a:lvl1pPr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marL="85725" lvl="2" indent="0" algn="l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Pct val="85000"/>
              <a:defRPr/>
            </a:pPr>
            <a:r>
              <a:rPr lang="de-DE" sz="1600" b="1" dirty="0" smtClean="0"/>
              <a:t>Grundsätze / Prämissen:</a:t>
            </a:r>
          </a:p>
          <a:p>
            <a:pPr marL="85725" lvl="2" indent="0" algn="l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Pct val="85000"/>
              <a:defRPr/>
            </a:pPr>
            <a:endParaRPr lang="de-DE" sz="400" dirty="0" smtClean="0">
              <a:solidFill>
                <a:schemeClr val="tx1"/>
              </a:solidFill>
            </a:endParaRPr>
          </a:p>
          <a:p>
            <a:pPr marL="85725" lvl="2" indent="0" algn="l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Pct val="85000"/>
              <a:defRPr/>
            </a:pPr>
            <a:r>
              <a:rPr lang="de-DE" sz="1600" dirty="0" smtClean="0">
                <a:solidFill>
                  <a:schemeClr val="tx1"/>
                </a:solidFill>
              </a:rPr>
              <a:t>Erzeugen </a:t>
            </a:r>
            <a:r>
              <a:rPr lang="de-DE" sz="1600" dirty="0">
                <a:solidFill>
                  <a:schemeClr val="tx1"/>
                </a:solidFill>
              </a:rPr>
              <a:t>einer der Aufgabenstellung gerecht werdenden </a:t>
            </a:r>
            <a:r>
              <a:rPr lang="de-DE" sz="1600" dirty="0" smtClean="0">
                <a:solidFill>
                  <a:schemeClr val="tx1"/>
                </a:solidFill>
              </a:rPr>
              <a:t>Trasse (Engpassauflösung) </a:t>
            </a:r>
            <a:r>
              <a:rPr lang="de-DE" sz="1600" dirty="0">
                <a:solidFill>
                  <a:schemeClr val="tx1"/>
                </a:solidFill>
              </a:rPr>
              <a:t>mit minimierten </a:t>
            </a:r>
            <a:r>
              <a:rPr lang="de-DE" sz="1600" dirty="0" err="1" smtClean="0">
                <a:solidFill>
                  <a:schemeClr val="tx1"/>
                </a:solidFill>
              </a:rPr>
              <a:t>Betroffenheiten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chemeClr val="tx1"/>
                </a:solidFill>
              </a:rPr>
              <a:t>und </a:t>
            </a:r>
            <a:r>
              <a:rPr lang="de-DE" sz="1600" dirty="0" smtClean="0">
                <a:solidFill>
                  <a:schemeClr val="tx1"/>
                </a:solidFill>
              </a:rPr>
              <a:t>wirtschaftlich </a:t>
            </a:r>
            <a:r>
              <a:rPr lang="de-DE" sz="1600" dirty="0">
                <a:solidFill>
                  <a:schemeClr val="tx1"/>
                </a:solidFill>
              </a:rPr>
              <a:t>vertretbarem Aufwand</a:t>
            </a:r>
            <a:r>
              <a:rPr lang="de-DE" sz="1600" dirty="0" smtClean="0">
                <a:solidFill>
                  <a:schemeClr val="tx1"/>
                </a:solidFill>
              </a:rPr>
              <a:t>.</a:t>
            </a:r>
          </a:p>
          <a:p>
            <a:pPr marL="85725" lvl="2" indent="0" algn="l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Pct val="85000"/>
              <a:defRPr/>
            </a:pPr>
            <a:endParaRPr lang="de-DE" sz="1600" dirty="0">
              <a:solidFill>
                <a:schemeClr val="tx1"/>
              </a:solidFill>
            </a:endParaRPr>
          </a:p>
          <a:p>
            <a:pPr marL="85725" lvl="2" indent="0" algn="l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Pct val="85000"/>
              <a:defRPr/>
            </a:pPr>
            <a:endParaRPr lang="de-DE" sz="1600" dirty="0">
              <a:solidFill>
                <a:schemeClr val="tx1"/>
              </a:solidFill>
            </a:endParaRPr>
          </a:p>
          <a:p>
            <a:pPr marL="180975" lvl="1" indent="-95250" algn="l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Pct val="85000"/>
              <a:defRPr/>
            </a:pPr>
            <a:r>
              <a:rPr lang="de-DE" sz="1600" b="1" dirty="0"/>
              <a:t>Vorgehensweise</a:t>
            </a:r>
            <a:r>
              <a:rPr lang="de-DE" sz="1600" b="1" dirty="0" smtClean="0"/>
              <a:t>:</a:t>
            </a:r>
          </a:p>
          <a:p>
            <a:pPr marL="180975" lvl="1" indent="-95250" algn="l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Pct val="85000"/>
              <a:defRPr/>
            </a:pPr>
            <a:endParaRPr lang="de-DE" sz="800" b="1" dirty="0"/>
          </a:p>
          <a:p>
            <a:pPr marL="268288" lvl="1" indent="-182563" algn="l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85000"/>
              <a:buFont typeface="Wingdings" pitchFamily="2" charset="2"/>
              <a:buChar char="n"/>
              <a:defRPr/>
            </a:pPr>
            <a:r>
              <a:rPr lang="de-DE" sz="1600" dirty="0" smtClean="0"/>
              <a:t>Konstruktion Linienführung unter </a:t>
            </a:r>
            <a:r>
              <a:rPr lang="de-DE" sz="1600" dirty="0"/>
              <a:t>Beachtung der anzustrebenden </a:t>
            </a:r>
            <a:r>
              <a:rPr lang="de-DE" sz="1600" dirty="0" smtClean="0"/>
              <a:t>Fahrgeschwindigkeit und weiterer Kriterien.  </a:t>
            </a:r>
          </a:p>
          <a:p>
            <a:pPr marL="268288" lvl="1" indent="-182563" algn="l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85000"/>
              <a:buFont typeface="Wingdings" pitchFamily="2" charset="2"/>
              <a:buChar char="n"/>
              <a:defRPr/>
            </a:pPr>
            <a:r>
              <a:rPr lang="de-DE" sz="1600" dirty="0" smtClean="0"/>
              <a:t>Bahnhöfe/Haltepunkte: keine Einschränkung für den Personenverkehr im Zielzustand erzeugen</a:t>
            </a:r>
          </a:p>
          <a:p>
            <a:pPr marL="268288" lvl="1" indent="-182563" algn="l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85000"/>
              <a:buFont typeface="Wingdings" pitchFamily="2" charset="2"/>
              <a:buChar char="n"/>
              <a:defRPr/>
            </a:pPr>
            <a:r>
              <a:rPr lang="de-DE" altLang="de-DE" sz="1600" kern="0" dirty="0" smtClean="0"/>
              <a:t>Schallschutz: konservatives Vorgehen (zu Gunsten der </a:t>
            </a:r>
            <a:r>
              <a:rPr lang="de-DE" altLang="de-DE" sz="1600" kern="0" dirty="0" err="1" smtClean="0"/>
              <a:t>Betroffenheiten</a:t>
            </a:r>
            <a:r>
              <a:rPr lang="de-DE" altLang="de-DE" sz="1600" kern="0" dirty="0" smtClean="0"/>
              <a:t>), pauschale </a:t>
            </a:r>
            <a:r>
              <a:rPr lang="de-DE" altLang="de-DE" sz="1600" kern="0" dirty="0"/>
              <a:t>Anordnung  4 m hoher Lärmschutzwände bei Überschreitung der </a:t>
            </a:r>
            <a:r>
              <a:rPr lang="de-DE" altLang="de-DE" sz="1600" kern="0" dirty="0" smtClean="0"/>
              <a:t>Grenzwerte, </a:t>
            </a:r>
            <a:r>
              <a:rPr lang="de-DE" altLang="de-DE" sz="1600" kern="0" dirty="0"/>
              <a:t>k</a:t>
            </a:r>
            <a:r>
              <a:rPr lang="de-DE" altLang="de-DE" sz="1600" kern="0" dirty="0" smtClean="0"/>
              <a:t>ein Schienenbonus.</a:t>
            </a:r>
            <a:endParaRPr lang="de-DE" altLang="de-DE" sz="1600" kern="0" dirty="0"/>
          </a:p>
          <a:p>
            <a:pPr marL="268288" lvl="1" indent="-182563" algn="l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85000"/>
              <a:buFont typeface="Wingdings" pitchFamily="2" charset="2"/>
              <a:buChar char="n"/>
              <a:defRPr/>
            </a:pPr>
            <a:r>
              <a:rPr lang="de-DE" altLang="de-DE" sz="1600" kern="0" dirty="0" smtClean="0"/>
              <a:t>Umwelt</a:t>
            </a:r>
            <a:r>
              <a:rPr lang="de-DE" altLang="de-DE" sz="1600" kern="0" dirty="0"/>
              <a:t>: </a:t>
            </a:r>
            <a:r>
              <a:rPr lang="de-DE" sz="1600" dirty="0"/>
              <a:t>Festlegung </a:t>
            </a:r>
            <a:r>
              <a:rPr lang="de-DE" sz="1600" dirty="0">
                <a:solidFill>
                  <a:schemeClr val="tx1"/>
                </a:solidFill>
              </a:rPr>
              <a:t>eines </a:t>
            </a:r>
            <a:r>
              <a:rPr lang="de-DE" sz="1600" dirty="0" smtClean="0">
                <a:solidFill>
                  <a:schemeClr val="tx1"/>
                </a:solidFill>
              </a:rPr>
              <a:t>Überlagerungskorridors </a:t>
            </a:r>
            <a:r>
              <a:rPr lang="de-DE" sz="1600" dirty="0" smtClean="0"/>
              <a:t>zur </a:t>
            </a:r>
            <a:r>
              <a:rPr lang="de-DE" sz="1600" dirty="0"/>
              <a:t>Ermittlung der </a:t>
            </a:r>
            <a:r>
              <a:rPr lang="de-DE" sz="1600" dirty="0" err="1" smtClean="0"/>
              <a:t>Betroffenheiten</a:t>
            </a:r>
            <a:endParaRPr lang="de-DE" sz="1600" dirty="0"/>
          </a:p>
          <a:p>
            <a:pPr marL="180975" lvl="2" indent="0" algn="l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Pct val="85000"/>
              <a:defRPr/>
            </a:pPr>
            <a:endParaRPr lang="de-DE" altLang="de-DE" sz="1000" kern="0" dirty="0" smtClean="0"/>
          </a:p>
          <a:p>
            <a:pPr marL="352425" lvl="2" indent="-171450" algn="l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endParaRPr lang="de-DE" altLang="de-DE" sz="1000" kern="0" dirty="0"/>
          </a:p>
          <a:p>
            <a:pPr marL="352425" lvl="2" indent="-171450" algn="l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endParaRPr lang="de-DE" sz="1000" dirty="0"/>
          </a:p>
          <a:p>
            <a:pPr marL="180975" lvl="2" indent="0" algn="l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Pct val="85000"/>
              <a:defRPr/>
            </a:pPr>
            <a:endParaRPr lang="de-DE" sz="1000" dirty="0" smtClean="0">
              <a:solidFill>
                <a:schemeClr val="tx1"/>
              </a:solidFill>
            </a:endParaRPr>
          </a:p>
          <a:p>
            <a:pPr marL="180975" lvl="2" indent="0" algn="l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Pct val="85000"/>
              <a:defRPr/>
            </a:pPr>
            <a:endParaRPr lang="de-DE" sz="1000" dirty="0" smtClean="0">
              <a:solidFill>
                <a:schemeClr val="tx1"/>
              </a:solidFill>
            </a:endParaRPr>
          </a:p>
          <a:p>
            <a:pPr marL="180975" lvl="2" indent="0" algn="l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Pct val="85000"/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6BEF-E947-4B08-B52E-F90C4F01507A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6" name="Freeform 1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-1588" y="1125538"/>
            <a:ext cx="9907588" cy="287337"/>
          </a:xfrm>
          <a:custGeom>
            <a:avLst/>
            <a:gdLst>
              <a:gd name="T0" fmla="*/ 0 w 6260"/>
              <a:gd name="T1" fmla="*/ 0 h 181"/>
              <a:gd name="T2" fmla="*/ 0 w 6260"/>
              <a:gd name="T3" fmla="*/ 181 h 181"/>
              <a:gd name="T4" fmla="*/ 2132 w 6260"/>
              <a:gd name="T5" fmla="*/ 181 h 181"/>
              <a:gd name="T6" fmla="*/ 2132 w 6260"/>
              <a:gd name="T7" fmla="*/ 90 h 181"/>
              <a:gd name="T8" fmla="*/ 6260 w 6260"/>
              <a:gd name="T9" fmla="*/ 90 h 181"/>
              <a:gd name="T10" fmla="*/ 6260 w 6260"/>
              <a:gd name="T11" fmla="*/ 0 h 181"/>
              <a:gd name="T12" fmla="*/ 0 w 6260"/>
              <a:gd name="T13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60" h="181">
                <a:moveTo>
                  <a:pt x="0" y="0"/>
                </a:moveTo>
                <a:lnTo>
                  <a:pt x="0" y="181"/>
                </a:lnTo>
                <a:lnTo>
                  <a:pt x="2132" y="181"/>
                </a:lnTo>
                <a:lnTo>
                  <a:pt x="2132" y="90"/>
                </a:lnTo>
                <a:lnTo>
                  <a:pt x="6260" y="90"/>
                </a:lnTo>
                <a:lnTo>
                  <a:pt x="6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878C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Text Box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025" y="137274"/>
            <a:ext cx="856950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defRPr sz="2400">
                <a:solidFill>
                  <a:schemeClr val="tx1"/>
                </a:solidFill>
                <a:latin typeface="DB Office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DB Office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DB Office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DB Office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DB Offic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de-DE" sz="2000" b="1" dirty="0" smtClean="0"/>
              <a:t>Die Lösungen sollen </a:t>
            </a:r>
            <a:r>
              <a:rPr lang="de-DE" sz="2000" b="1" dirty="0"/>
              <a:t>die Engpässe beseitigen, verkehrlich und </a:t>
            </a:r>
            <a:br>
              <a:rPr lang="de-DE" sz="2000" b="1" dirty="0"/>
            </a:br>
            <a:r>
              <a:rPr lang="de-DE" sz="2000" b="1" dirty="0"/>
              <a:t>wirtschaftlich sinnvoll </a:t>
            </a:r>
            <a:r>
              <a:rPr lang="de-DE" sz="2000" b="1" dirty="0" smtClean="0"/>
              <a:t>sein, sowie </a:t>
            </a:r>
            <a:r>
              <a:rPr lang="de-DE" sz="2000" b="1" dirty="0"/>
              <a:t>die </a:t>
            </a:r>
            <a:r>
              <a:rPr lang="de-DE" sz="2000" b="1" dirty="0" smtClean="0"/>
              <a:t>Belange von Umwelt und Gesellschaft </a:t>
            </a:r>
            <a:r>
              <a:rPr lang="de-DE" sz="2000" b="1" dirty="0"/>
              <a:t>berücksichtigen</a:t>
            </a:r>
            <a:endParaRPr lang="de-DE" altLang="de-DE" sz="2000" b="1" dirty="0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gray">
          <a:xfrm>
            <a:off x="920440" y="1548068"/>
            <a:ext cx="8812114" cy="432060"/>
          </a:xfrm>
          <a:prstGeom prst="roundRect">
            <a:avLst>
              <a:gd name="adj" fmla="val 9954"/>
            </a:avLst>
          </a:prstGeom>
          <a:solidFill>
            <a:schemeClr val="bg1"/>
          </a:solidFill>
          <a:ln w="9525">
            <a:solidFill>
              <a:srgbClr val="878C9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lIns="72000" tIns="72000" rIns="72000" bIns="72000"/>
          <a:lstStyle/>
          <a:p>
            <a:pPr marL="1588" lvl="1">
              <a:buClr>
                <a:srgbClr val="FF0000"/>
              </a:buClr>
              <a:buSzPct val="85000"/>
            </a:pPr>
            <a:r>
              <a:rPr lang="de-DE" b="1" dirty="0"/>
              <a:t>Bei der Linienführung handelt es sich um eine angenommene, beispielhafte Darstellung</a:t>
            </a:r>
            <a:endParaRPr lang="de-DE" b="0" dirty="0"/>
          </a:p>
        </p:txBody>
      </p:sp>
      <p:pic>
        <p:nvPicPr>
          <p:cNvPr id="19" name="Picture 12" descr="Baustell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00650" y="1489660"/>
            <a:ext cx="562323" cy="50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808980" y="3170624"/>
            <a:ext cx="4968689" cy="3354806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878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1545A"/>
                  </a:outerShdw>
                </a:effectLst>
              </a14:hiddenEffects>
            </a:ext>
          </a:extLst>
        </p:spPr>
        <p:txBody>
          <a:bodyPr lIns="90000" tIns="90000" rIns="90000" bIns="90000" anchor="ctr"/>
          <a:lstStyle>
            <a:lvl1pPr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B Office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899902" y="3211898"/>
            <a:ext cx="48777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 defTabSz="762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85000"/>
              <a:defRPr/>
            </a:pPr>
            <a:r>
              <a:rPr lang="de-DE" b="1" dirty="0" smtClean="0">
                <a:solidFill>
                  <a:srgbClr val="000000"/>
                </a:solidFill>
              </a:rPr>
              <a:t>Neubaustrecke</a:t>
            </a:r>
          </a:p>
          <a:p>
            <a:pPr marL="0" lvl="1" algn="l" defTabSz="762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85000"/>
              <a:defRPr/>
            </a:pPr>
            <a:endParaRPr lang="de-DE" sz="400" dirty="0" smtClean="0">
              <a:solidFill>
                <a:srgbClr val="000000"/>
              </a:solidFill>
            </a:endParaRPr>
          </a:p>
          <a:p>
            <a:pPr marL="176213" lvl="1" indent="-176213" algn="l" defTabSz="762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85000"/>
              <a:buFont typeface="Wingdings" pitchFamily="2" charset="2"/>
              <a:buChar char="n"/>
              <a:defRPr/>
            </a:pPr>
            <a:r>
              <a:rPr lang="de-DE" dirty="0" smtClean="0">
                <a:solidFill>
                  <a:srgbClr val="000000"/>
                </a:solidFill>
              </a:rPr>
              <a:t>Minimierung direkter </a:t>
            </a:r>
            <a:r>
              <a:rPr lang="de-DE" dirty="0" err="1">
                <a:solidFill>
                  <a:srgbClr val="000000"/>
                </a:solidFill>
              </a:rPr>
              <a:t>Betroffenheiten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  (Bebauung)</a:t>
            </a:r>
            <a:endParaRPr lang="de-DE" dirty="0">
              <a:solidFill>
                <a:srgbClr val="000000"/>
              </a:solidFill>
            </a:endParaRPr>
          </a:p>
          <a:p>
            <a:pPr marL="176213" lvl="1" indent="-176213" algn="l" defTabSz="762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85000"/>
              <a:buFont typeface="Wingdings" pitchFamily="2" charset="2"/>
              <a:buChar char="n"/>
              <a:defRPr/>
            </a:pPr>
            <a:r>
              <a:rPr lang="de-DE" dirty="0">
                <a:solidFill>
                  <a:srgbClr val="000000"/>
                </a:solidFill>
              </a:rPr>
              <a:t>Minimierung der indirekten </a:t>
            </a:r>
            <a:r>
              <a:rPr lang="de-DE" dirty="0" err="1">
                <a:solidFill>
                  <a:srgbClr val="000000"/>
                </a:solidFill>
              </a:rPr>
              <a:t>Betroffenheiten</a:t>
            </a:r>
            <a:r>
              <a:rPr lang="de-DE" dirty="0">
                <a:solidFill>
                  <a:srgbClr val="000000"/>
                </a:solidFill>
              </a:rPr>
              <a:t> (Schall)</a:t>
            </a:r>
          </a:p>
          <a:p>
            <a:pPr marL="176213" lvl="1" indent="-176213" algn="l" defTabSz="762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85000"/>
              <a:buFont typeface="Wingdings" pitchFamily="2" charset="2"/>
              <a:buChar char="n"/>
              <a:defRPr/>
            </a:pPr>
            <a:r>
              <a:rPr lang="de-DE" dirty="0">
                <a:solidFill>
                  <a:srgbClr val="000000"/>
                </a:solidFill>
              </a:rPr>
              <a:t>Minimierung von direkten Konflikten mit Schutzgebieten </a:t>
            </a:r>
            <a:endParaRPr lang="de-DE" dirty="0" smtClean="0">
              <a:solidFill>
                <a:srgbClr val="000000"/>
              </a:solidFill>
            </a:endParaRPr>
          </a:p>
          <a:p>
            <a:pPr marL="176213" lvl="1" indent="-176213" algn="l" defTabSz="762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85000"/>
              <a:buFont typeface="Wingdings" pitchFamily="2" charset="2"/>
              <a:buChar char="n"/>
              <a:defRPr/>
            </a:pPr>
            <a:r>
              <a:rPr lang="de-DE" dirty="0" smtClean="0">
                <a:solidFill>
                  <a:srgbClr val="000000"/>
                </a:solidFill>
              </a:rPr>
              <a:t>Minimierung </a:t>
            </a:r>
            <a:r>
              <a:rPr lang="de-DE" dirty="0">
                <a:solidFill>
                  <a:srgbClr val="000000"/>
                </a:solidFill>
              </a:rPr>
              <a:t>der Zerschneidungswirkung durch </a:t>
            </a:r>
            <a:r>
              <a:rPr lang="de-DE" dirty="0" smtClean="0">
                <a:solidFill>
                  <a:srgbClr val="000000"/>
                </a:solidFill>
              </a:rPr>
              <a:t>Verkehrswege (Neubau </a:t>
            </a:r>
            <a:r>
              <a:rPr lang="de-DE" dirty="0">
                <a:solidFill>
                  <a:srgbClr val="000000"/>
                </a:solidFill>
              </a:rPr>
              <a:t>von </a:t>
            </a:r>
            <a:r>
              <a:rPr lang="de-DE" dirty="0" smtClean="0">
                <a:solidFill>
                  <a:srgbClr val="000000"/>
                </a:solidFill>
              </a:rPr>
              <a:t>Brücken etc.) </a:t>
            </a:r>
          </a:p>
          <a:p>
            <a:pPr marL="176213" lvl="1" indent="-176213" algn="l" defTabSz="762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85000"/>
              <a:buFont typeface="Wingdings" pitchFamily="2" charset="2"/>
              <a:buChar char="n"/>
              <a:defRPr/>
            </a:pPr>
            <a:r>
              <a:rPr lang="de-DE" dirty="0" smtClean="0">
                <a:solidFill>
                  <a:srgbClr val="000000"/>
                </a:solidFill>
              </a:rPr>
              <a:t>möglichst enge Bündelung mit anderen Verkehrstrassen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28330" y="3170806"/>
            <a:ext cx="4680650" cy="335462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878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1545A"/>
                  </a:outerShdw>
                </a:effectLst>
              </a14:hiddenEffects>
            </a:ext>
          </a:extLst>
        </p:spPr>
        <p:txBody>
          <a:bodyPr lIns="90000" tIns="90000" rIns="90000" bIns="90000" anchor="ctr"/>
          <a:lstStyle>
            <a:lvl1pPr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 defTabSz="7620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B Office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89975" y="3219516"/>
            <a:ext cx="46190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 defTabSz="762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85000"/>
              <a:defRPr/>
            </a:pPr>
            <a:r>
              <a:rPr lang="de-DE" altLang="de-DE" b="1" dirty="0" smtClean="0">
                <a:solidFill>
                  <a:srgbClr val="000000"/>
                </a:solidFill>
              </a:rPr>
              <a:t>Ausbau Bestandsstrecke</a:t>
            </a:r>
          </a:p>
          <a:p>
            <a:pPr marL="0" lvl="1" algn="l" defTabSz="762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85000"/>
              <a:defRPr/>
            </a:pPr>
            <a:endParaRPr lang="de-DE" altLang="de-DE" sz="400" b="1" u="sng" dirty="0" smtClean="0">
              <a:solidFill>
                <a:srgbClr val="000000"/>
              </a:solidFill>
            </a:endParaRPr>
          </a:p>
          <a:p>
            <a:pPr marL="176213" lvl="1" indent="-176213" algn="l" defTabSz="762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85000"/>
              <a:buFont typeface="Wingdings" pitchFamily="2" charset="2"/>
              <a:buChar char="n"/>
              <a:defRPr/>
            </a:pPr>
            <a:r>
              <a:rPr lang="de-DE" altLang="de-DE" dirty="0" smtClean="0">
                <a:solidFill>
                  <a:srgbClr val="000000"/>
                </a:solidFill>
              </a:rPr>
              <a:t>Linienführung vorgegeben (vorhandene Trasse)</a:t>
            </a:r>
            <a:endParaRPr lang="de-DE" altLang="de-DE" dirty="0">
              <a:solidFill>
                <a:srgbClr val="000000"/>
              </a:solidFill>
            </a:endParaRPr>
          </a:p>
          <a:p>
            <a:pPr marL="176213" lvl="1" indent="-176213" algn="l" defTabSz="762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85000"/>
              <a:buFont typeface="Wingdings" pitchFamily="2" charset="2"/>
              <a:buChar char="n"/>
              <a:defRPr/>
            </a:pPr>
            <a:r>
              <a:rPr lang="de-DE" dirty="0">
                <a:solidFill>
                  <a:srgbClr val="000000"/>
                </a:solidFill>
              </a:rPr>
              <a:t>Abwägung und Minimierung Umfang, Art und Weise der Querschnittserweiterung bzw. Verdrängung</a:t>
            </a:r>
          </a:p>
          <a:p>
            <a:pPr marL="176213" lvl="1" indent="-176213" algn="l" defTabSz="762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85000"/>
              <a:buFont typeface="Wingdings" pitchFamily="2" charset="2"/>
              <a:buChar char="n"/>
              <a:defRPr/>
            </a:pPr>
            <a:r>
              <a:rPr lang="de-DE" altLang="de-DE" dirty="0" smtClean="0">
                <a:solidFill>
                  <a:srgbClr val="000000"/>
                </a:solidFill>
              </a:rPr>
              <a:t>Erhalt / Anpassung vorhandener </a:t>
            </a:r>
            <a:r>
              <a:rPr lang="de-DE" altLang="de-DE" dirty="0">
                <a:solidFill>
                  <a:srgbClr val="000000"/>
                </a:solidFill>
              </a:rPr>
              <a:t>Kreuzungen mit Straßen und </a:t>
            </a:r>
            <a:r>
              <a:rPr lang="de-DE" altLang="de-DE" dirty="0" smtClean="0">
                <a:solidFill>
                  <a:srgbClr val="000000"/>
                </a:solidFill>
              </a:rPr>
              <a:t>Wegen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</p:spPr>
        <p:txBody>
          <a:bodyPr/>
          <a:lstStyle/>
          <a:p>
            <a:r>
              <a:rPr lang="de-DE" altLang="de-DE" dirty="0" smtClean="0"/>
              <a:t>DB Netz AG | Frank </a:t>
            </a:r>
            <a:r>
              <a:rPr lang="de-DE" altLang="de-DE" dirty="0" err="1" smtClean="0"/>
              <a:t>Limprecht</a:t>
            </a:r>
            <a:r>
              <a:rPr lang="de-DE" altLang="de-DE" dirty="0" smtClean="0"/>
              <a:t> | 22.05.2015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842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A9011-A2A9-4513-9E53-64F0E44F8271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57365" name="Text Box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025" y="401638"/>
            <a:ext cx="69135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defRPr sz="2400">
                <a:solidFill>
                  <a:schemeClr val="tx1"/>
                </a:solidFill>
                <a:latin typeface="DB Office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DB Office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DB Office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DB Office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DB Offic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de-DE" altLang="de-DE" sz="2000" b="1" dirty="0" smtClean="0">
                <a:solidFill>
                  <a:schemeClr val="tx2"/>
                </a:solidFill>
              </a:rPr>
              <a:t>Gliederung</a:t>
            </a:r>
            <a:endParaRPr lang="de-DE" altLang="de-DE" sz="2000" b="1" dirty="0">
              <a:solidFill>
                <a:schemeClr val="tx2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 rot="10800000">
            <a:off x="1568450" y="2852738"/>
            <a:ext cx="1008063" cy="2305050"/>
          </a:xfrm>
          <a:prstGeom prst="rect">
            <a:avLst/>
          </a:prstGeom>
          <a:solidFill>
            <a:srgbClr val="878C9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72000" tIns="72000" rIns="72000" bIns="72000" anchor="ctr"/>
          <a:lstStyle>
            <a:lvl1pPr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>
              <a:buSzTx/>
              <a:buFontTx/>
              <a:buNone/>
            </a:pPr>
            <a:endParaRPr lang="de-DE" altLang="de-DE" sz="1400" b="1">
              <a:solidFill>
                <a:schemeClr val="tx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216150" y="3068638"/>
            <a:ext cx="662539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lIns="180000" tIns="144000" rIns="180000" bIns="144000" anchor="ctr"/>
          <a:lstStyle>
            <a:lvl1pPr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algn="l"/>
            <a:r>
              <a:rPr lang="de-DE" altLang="de-DE" sz="1600" b="1" dirty="0"/>
              <a:t>Vom Auftrag des Bundes zum </a:t>
            </a:r>
            <a:r>
              <a:rPr lang="de-DE" altLang="de-DE" sz="1600" b="1" dirty="0" smtClean="0"/>
              <a:t>Planfeststellungsbeschluss       </a:t>
            </a:r>
            <a:endParaRPr lang="de-DE" altLang="de-DE" sz="1600" b="1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216620" y="3716338"/>
            <a:ext cx="662492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lIns="180000" tIns="144000" rIns="180000" bIns="144000" anchor="ctr"/>
          <a:lstStyle>
            <a:lvl1pPr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algn="l">
              <a:buSzTx/>
              <a:buFontTx/>
              <a:buNone/>
            </a:pPr>
            <a:r>
              <a:rPr lang="de-DE" altLang="de-DE" sz="1600" b="1" dirty="0" smtClean="0">
                <a:solidFill>
                  <a:schemeClr val="tx1"/>
                </a:solidFill>
              </a:rPr>
              <a:t>Methodisches Vorgehen Kostenermittlung</a:t>
            </a:r>
            <a:r>
              <a:rPr lang="de-DE" altLang="de-DE" sz="1600" b="1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216150" y="4365625"/>
            <a:ext cx="662539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44000" rIns="180000" bIns="144000" anchor="ctr"/>
          <a:lstStyle>
            <a:lvl1pPr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tabLst>
                <a:tab pos="5562600" algn="r"/>
              </a:tabLst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algn="l">
              <a:buSzTx/>
              <a:buFontTx/>
              <a:buNone/>
            </a:pPr>
            <a:r>
              <a:rPr lang="de-DE" altLang="de-DE" sz="1600" b="1" dirty="0" smtClean="0">
                <a:solidFill>
                  <a:schemeClr val="tx1"/>
                </a:solidFill>
              </a:rPr>
              <a:t>Rückfragen</a:t>
            </a:r>
            <a:r>
              <a:rPr lang="de-DE" altLang="de-DE" sz="1600" b="1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</p:spPr>
        <p:txBody>
          <a:bodyPr/>
          <a:lstStyle/>
          <a:p>
            <a:r>
              <a:rPr lang="de-DE" altLang="de-DE" dirty="0" smtClean="0"/>
              <a:t>DB Netz AG | Frank </a:t>
            </a:r>
            <a:r>
              <a:rPr lang="de-DE" altLang="de-DE" dirty="0" err="1" smtClean="0"/>
              <a:t>Limprecht</a:t>
            </a:r>
            <a:r>
              <a:rPr lang="de-DE" altLang="de-DE" dirty="0" smtClean="0"/>
              <a:t> | 22.05.2015</a:t>
            </a:r>
            <a:endParaRPr lang="de-DE" alt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638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59B09-5E94-4174-927B-5E8451BAA136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10108" y="363306"/>
            <a:ext cx="9307512" cy="647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9pPr>
          </a:lstStyle>
          <a:p>
            <a:r>
              <a:rPr lang="de-DE" kern="0" dirty="0" smtClean="0"/>
              <a:t>Von der beispielhaften Linienführung zu den geschätzten Kosten</a:t>
            </a:r>
            <a:r>
              <a:rPr lang="de-DE" kern="0" dirty="0"/>
              <a:t> </a:t>
            </a:r>
            <a:r>
              <a:rPr lang="de-DE" kern="0" dirty="0" smtClean="0"/>
              <a:t/>
            </a:r>
            <a:br>
              <a:rPr lang="de-DE" kern="0" dirty="0" smtClean="0"/>
            </a:br>
            <a:r>
              <a:rPr lang="de-DE" kern="0" dirty="0" smtClean="0"/>
              <a:t>durch „Menge x Preis“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33514" r="6140" b="15160"/>
          <a:stretch/>
        </p:blipFill>
        <p:spPr bwMode="auto">
          <a:xfrm>
            <a:off x="217274" y="1452745"/>
            <a:ext cx="6336880" cy="217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Gleichschenkliges Dreieck 41"/>
          <p:cNvSpPr/>
          <p:nvPr/>
        </p:nvSpPr>
        <p:spPr bwMode="auto">
          <a:xfrm rot="10800000">
            <a:off x="2470792" y="3590444"/>
            <a:ext cx="3176905" cy="265033"/>
          </a:xfrm>
          <a:prstGeom prst="triangle">
            <a:avLst>
              <a:gd name="adj" fmla="val 50534"/>
            </a:avLst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2470792" y="1452745"/>
            <a:ext cx="3176907" cy="2120275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5" name="AutoShape 12"/>
          <p:cNvSpPr>
            <a:spLocks noChangeArrowheads="1"/>
          </p:cNvSpPr>
          <p:nvPr/>
        </p:nvSpPr>
        <p:spPr bwMode="gray">
          <a:xfrm rot="5400000">
            <a:off x="4662256" y="-34136"/>
            <a:ext cx="586949" cy="9503504"/>
          </a:xfrm>
          <a:prstGeom prst="chevron">
            <a:avLst>
              <a:gd name="adj" fmla="val 13352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endParaRPr lang="de-DE" altLang="de-DE" sz="1600"/>
          </a:p>
        </p:txBody>
      </p:sp>
      <p:sp>
        <p:nvSpPr>
          <p:cNvPr id="46" name="Freeform 16"/>
          <p:cNvSpPr>
            <a:spLocks/>
          </p:cNvSpPr>
          <p:nvPr/>
        </p:nvSpPr>
        <p:spPr bwMode="gray">
          <a:xfrm>
            <a:off x="201515" y="6072668"/>
            <a:ext cx="9506727" cy="524772"/>
          </a:xfrm>
          <a:custGeom>
            <a:avLst/>
            <a:gdLst>
              <a:gd name="T0" fmla="*/ 2147483647 w 2934"/>
              <a:gd name="T1" fmla="*/ 2147483647 h 817"/>
              <a:gd name="T2" fmla="*/ 2147483647 w 2934"/>
              <a:gd name="T3" fmla="*/ 2147483647 h 817"/>
              <a:gd name="T4" fmla="*/ 2147483647 w 2934"/>
              <a:gd name="T5" fmla="*/ 2147483647 h 817"/>
              <a:gd name="T6" fmla="*/ 2147483647 w 2934"/>
              <a:gd name="T7" fmla="*/ 2147483647 h 817"/>
              <a:gd name="T8" fmla="*/ 0 w 2934"/>
              <a:gd name="T9" fmla="*/ 0 h 817"/>
              <a:gd name="T10" fmla="*/ 2147483647 w 2934"/>
              <a:gd name="T11" fmla="*/ 2147483647 h 8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34" h="817">
                <a:moveTo>
                  <a:pt x="1" y="817"/>
                </a:moveTo>
                <a:lnTo>
                  <a:pt x="2934" y="817"/>
                </a:lnTo>
                <a:lnTo>
                  <a:pt x="2934" y="2"/>
                </a:lnTo>
                <a:lnTo>
                  <a:pt x="1452" y="124"/>
                </a:lnTo>
                <a:lnTo>
                  <a:pt x="0" y="0"/>
                </a:lnTo>
                <a:lnTo>
                  <a:pt x="1" y="8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DE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AutoShape 11"/>
          <p:cNvSpPr>
            <a:spLocks noChangeArrowheads="1"/>
          </p:cNvSpPr>
          <p:nvPr/>
        </p:nvSpPr>
        <p:spPr bwMode="gray">
          <a:xfrm rot="5400000">
            <a:off x="4677800" y="-565985"/>
            <a:ext cx="555861" cy="9503504"/>
          </a:xfrm>
          <a:prstGeom prst="homePlate">
            <a:avLst>
              <a:gd name="adj" fmla="val 14338"/>
            </a:avLst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anchor="ctr"/>
          <a:lstStyle>
            <a:lvl1pPr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pPr algn="l"/>
            <a:r>
              <a:rPr lang="de-DE" altLang="de-DE" sz="1600" dirty="0"/>
              <a:t> </a:t>
            </a: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gray">
          <a:xfrm rot="5400000">
            <a:off x="4660434" y="516062"/>
            <a:ext cx="586949" cy="9503502"/>
          </a:xfrm>
          <a:prstGeom prst="chevron">
            <a:avLst>
              <a:gd name="adj" fmla="val 13352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endParaRPr lang="de-DE" altLang="de-DE" sz="1600"/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gray">
          <a:xfrm rot="5400000">
            <a:off x="4661434" y="1065241"/>
            <a:ext cx="586949" cy="9503502"/>
          </a:xfrm>
          <a:prstGeom prst="chevron">
            <a:avLst>
              <a:gd name="adj" fmla="val 13352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>
              <a:defRPr sz="1200">
                <a:solidFill>
                  <a:srgbClr val="000000"/>
                </a:solidFill>
                <a:latin typeface="DB Office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DB Office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defRPr sz="1200">
                <a:solidFill>
                  <a:srgbClr val="000000"/>
                </a:solidFill>
                <a:latin typeface="DB Office" pitchFamily="34" charset="0"/>
              </a:defRPr>
            </a:lvl9pPr>
          </a:lstStyle>
          <a:p>
            <a:endParaRPr lang="de-DE" altLang="de-DE" sz="1600"/>
          </a:p>
        </p:txBody>
      </p:sp>
      <p:sp>
        <p:nvSpPr>
          <p:cNvPr id="50" name="Textfeld 49"/>
          <p:cNvSpPr txBox="1"/>
          <p:nvPr/>
        </p:nvSpPr>
        <p:spPr>
          <a:xfrm>
            <a:off x="319691" y="3999554"/>
            <a:ext cx="9260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Beispielhafte Linienführung  / Maßnahmen sind abgeleitet / </a:t>
            </a:r>
            <a:r>
              <a:rPr lang="de-DE" dirty="0" err="1"/>
              <a:t>Betroffenheiten</a:t>
            </a:r>
            <a:r>
              <a:rPr lang="de-DE" dirty="0"/>
              <a:t> </a:t>
            </a:r>
            <a:r>
              <a:rPr lang="de-DE" dirty="0" smtClean="0"/>
              <a:t>identifiziert </a:t>
            </a:r>
            <a:r>
              <a:rPr lang="de-DE" dirty="0"/>
              <a:t>und bewertet</a:t>
            </a:r>
          </a:p>
          <a:p>
            <a:pPr algn="l"/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314066" y="4611640"/>
            <a:ext cx="9267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Mengenermittlung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310882" y="5152892"/>
            <a:ext cx="926703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de-DE" dirty="0"/>
              <a:t>Multiplikation mit Referenz-/Standardwerten: Menge </a:t>
            </a:r>
            <a:r>
              <a:rPr lang="de-DE" dirty="0" smtClean="0"/>
              <a:t>x </a:t>
            </a:r>
            <a:r>
              <a:rPr lang="de-DE" dirty="0"/>
              <a:t>Preis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162260" y="5630068"/>
            <a:ext cx="957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de-DE" dirty="0"/>
              <a:t>Beaufschlagung mit prozentualen Ansätzen für Planungskosten, Baunebenkosten und </a:t>
            </a:r>
            <a:r>
              <a:rPr lang="de-DE" dirty="0" smtClean="0"/>
              <a:t>Risikopauschale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295642" y="6097123"/>
            <a:ext cx="926703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de-DE" b="1" dirty="0" smtClean="0"/>
              <a:t>Summenbildung</a:t>
            </a:r>
          </a:p>
          <a:p>
            <a:pPr>
              <a:buSzPct val="120000"/>
            </a:pPr>
            <a:endParaRPr lang="de-DE" sz="200" b="1" dirty="0" smtClean="0"/>
          </a:p>
          <a:p>
            <a:pPr>
              <a:buSzPct val="120000"/>
            </a:pPr>
            <a:r>
              <a:rPr lang="de-DE" sz="1000" dirty="0" smtClean="0"/>
              <a:t>Das Ergebnis ist eine grobe Kostenschätzung.</a:t>
            </a:r>
            <a:endParaRPr lang="de-DE" sz="1000" dirty="0"/>
          </a:p>
          <a:p>
            <a:pPr>
              <a:buSzPct val="120000"/>
            </a:pPr>
            <a:endParaRPr lang="de-DE" sz="1300" dirty="0"/>
          </a:p>
        </p:txBody>
      </p:sp>
      <p:sp>
        <p:nvSpPr>
          <p:cNvPr id="55" name="Oval 12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19620" y="3648447"/>
            <a:ext cx="486107" cy="4140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36000" anchor="ctr"/>
          <a:lstStyle/>
          <a:p>
            <a:pPr marL="360363" indent="-360363">
              <a:spcBef>
                <a:spcPct val="50000"/>
              </a:spcBef>
              <a:spcAft>
                <a:spcPct val="30000"/>
              </a:spcAft>
              <a:buClr>
                <a:srgbClr val="ED0505"/>
              </a:buClr>
              <a:buSzPct val="85000"/>
              <a:buFont typeface="Wingdings" pitchFamily="2" charset="2"/>
              <a:buNone/>
            </a:pPr>
            <a:r>
              <a:rPr lang="de-DE" sz="3600" dirty="0">
                <a:solidFill>
                  <a:srgbClr val="33CC33"/>
                </a:solidFill>
                <a:sym typeface="Wingdings" pitchFamily="2" charset="2"/>
              </a:rPr>
              <a:t> </a:t>
            </a:r>
          </a:p>
        </p:txBody>
      </p:sp>
      <p:sp>
        <p:nvSpPr>
          <p:cNvPr id="58" name="Rechteck 57"/>
          <p:cNvSpPr/>
          <p:nvPr/>
        </p:nvSpPr>
        <p:spPr bwMode="auto">
          <a:xfrm>
            <a:off x="3025664" y="3068950"/>
            <a:ext cx="144020" cy="2160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</p:spPr>
        <p:txBody>
          <a:bodyPr/>
          <a:lstStyle/>
          <a:p>
            <a:r>
              <a:rPr lang="de-DE" altLang="de-DE" dirty="0" smtClean="0"/>
              <a:t>DB Netz AG | Frank </a:t>
            </a:r>
            <a:r>
              <a:rPr lang="de-DE" altLang="de-DE" dirty="0" err="1" smtClean="0"/>
              <a:t>Limprecht</a:t>
            </a:r>
            <a:r>
              <a:rPr lang="de-DE" altLang="de-DE" dirty="0" smtClean="0"/>
              <a:t> | 22.05.2015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884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" val="db netze.pot"/>
  <p:tag name="CREATEDBY" val="TW_CP"/>
  <p:tag name="LANGUAGE" val="german"/>
  <p:tag name="AGENDAPIC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" val="-1"/>
  <p:tag name="SLIDENAME" val="v_7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" val="-1"/>
  <p:tag name="SLIDENAME" val="v_7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qvRt0acEOn0d5ThdmtI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MINIMIZE" val="-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qvRt0acEOn0d5ThdmtI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1jS8veRTESnK4CCaHPOq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" val="-1"/>
  <p:tag name="SLIDENAME" val="v_7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qvRt0acEOn0d5ThdmtI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TITLESLIDE" val="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MINIMIZE" val="-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TITLESLIDE" val="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heme/theme1.xml><?xml version="1.0" encoding="utf-8"?>
<a:theme xmlns:a="http://schemas.openxmlformats.org/drawingml/2006/main" name="DB">
  <a:themeElements>
    <a:clrScheme name="DB 1">
      <a:dk1>
        <a:srgbClr val="000000"/>
      </a:dk1>
      <a:lt1>
        <a:srgbClr val="FFFFFF"/>
      </a:lt1>
      <a:dk2>
        <a:srgbClr val="000000"/>
      </a:dk2>
      <a:lt2>
        <a:srgbClr val="878C96"/>
      </a:lt2>
      <a:accent1>
        <a:srgbClr val="C8C8CD"/>
      </a:accent1>
      <a:accent2>
        <a:srgbClr val="000066"/>
      </a:accent2>
      <a:accent3>
        <a:srgbClr val="FFFFFF"/>
      </a:accent3>
      <a:accent4>
        <a:srgbClr val="000000"/>
      </a:accent4>
      <a:accent5>
        <a:srgbClr val="E0E0E3"/>
      </a:accent5>
      <a:accent6>
        <a:srgbClr val="00005C"/>
      </a:accent6>
      <a:hlink>
        <a:srgbClr val="004BB4"/>
      </a:hlink>
      <a:folHlink>
        <a:srgbClr val="D7DEE2"/>
      </a:folHlink>
    </a:clrScheme>
    <a:fontScheme name="DB">
      <a:majorFont>
        <a:latin typeface="DB Office"/>
        <a:ea typeface=""/>
        <a:cs typeface=""/>
      </a:majorFont>
      <a:minorFont>
        <a:latin typeface="DB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B Offic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B Office" pitchFamily="34" charset="0"/>
          </a:defRPr>
        </a:defPPr>
      </a:lstStyle>
    </a:lnDef>
  </a:objectDefaults>
  <a:extraClrSchemeLst>
    <a:extraClrScheme>
      <a:clrScheme name="DB 1">
        <a:dk1>
          <a:srgbClr val="000000"/>
        </a:dk1>
        <a:lt1>
          <a:srgbClr val="FFFFFF"/>
        </a:lt1>
        <a:dk2>
          <a:srgbClr val="000000"/>
        </a:dk2>
        <a:lt2>
          <a:srgbClr val="878C96"/>
        </a:lt2>
        <a:accent1>
          <a:srgbClr val="C8C8CD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0E0E3"/>
        </a:accent5>
        <a:accent6>
          <a:srgbClr val="00005C"/>
        </a:accent6>
        <a:hlink>
          <a:srgbClr val="004BB4"/>
        </a:hlink>
        <a:folHlink>
          <a:srgbClr val="D7DE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961</Words>
  <Application>Microsoft Office PowerPoint</Application>
  <PresentationFormat>A4-Papier (210x297 mm)</PresentationFormat>
  <Paragraphs>310</Paragraphs>
  <Slides>15</Slides>
  <Notes>15</Notes>
  <HiddenSlides>4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DB</vt:lpstr>
      <vt:lpstr>Präsentation</vt:lpstr>
      <vt:lpstr>PowerPoint-Präsentation</vt:lpstr>
      <vt:lpstr>PowerPoint-Präsentation</vt:lpstr>
      <vt:lpstr>PowerPoint-Präsentation</vt:lpstr>
      <vt:lpstr>PowerPoint-Präsentation</vt:lpstr>
      <vt:lpstr>Zur Umsetzung des Auftrages des Bundes hat die DB Netz AG eine Machbarkeitsstudie erstellen lassen </vt:lpstr>
      <vt:lpstr>PowerPoint-Präsentation</vt:lpstr>
      <vt:lpstr>PowerPoint-Präsentation</vt:lpstr>
      <vt:lpstr>PowerPoint-Präsentation</vt:lpstr>
      <vt:lpstr>PowerPoint-Präsentation</vt:lpstr>
      <vt:lpstr>Die ermittelten Kosten aus der Machbarkeitsstudie entsprechen einer groben Kostenschätzung</vt:lpstr>
      <vt:lpstr>PowerPoint-Präsentation</vt:lpstr>
      <vt:lpstr>Backup</vt:lpstr>
      <vt:lpstr>PowerPoint-Präsentation</vt:lpstr>
      <vt:lpstr>Darstellung der Kosten  </vt:lpstr>
      <vt:lpstr>PowerPoint-Präsentation</vt:lpstr>
    </vt:vector>
  </TitlesOfParts>
  <Company>DB Netz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Frank Limprecht</dc:creator>
  <cp:lastModifiedBy>Skierlo, Armin</cp:lastModifiedBy>
  <cp:revision>278</cp:revision>
  <cp:lastPrinted>2015-04-23T14:16:04Z</cp:lastPrinted>
  <dcterms:created xsi:type="dcterms:W3CDTF">2005-02-21T07:36:49Z</dcterms:created>
  <dcterms:modified xsi:type="dcterms:W3CDTF">2015-05-21T11:49:52Z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w_title">
    <vt:lpwstr/>
  </property>
  <property fmtid="{D5CDD505-2E9C-101B-9397-08002B2CF9AE}" pid="3" name="tw_theme">
    <vt:lpwstr/>
  </property>
  <property fmtid="{D5CDD505-2E9C-101B-9397-08002B2CF9AE}" pid="4" name="tw_company">
    <vt:lpwstr>DB Netz AG</vt:lpwstr>
  </property>
  <property fmtid="{D5CDD505-2E9C-101B-9397-08002B2CF9AE}" pid="5" name="tw_unit">
    <vt:lpwstr>I.NG-N</vt:lpwstr>
  </property>
  <property fmtid="{D5CDD505-2E9C-101B-9397-08002B2CF9AE}" pid="6" name="tw_speaker">
    <vt:lpwstr>Frank Limprecht</vt:lpwstr>
  </property>
  <property fmtid="{D5CDD505-2E9C-101B-9397-08002B2CF9AE}" pid="7" name="tw_function">
    <vt:lpwstr/>
  </property>
  <property fmtid="{D5CDD505-2E9C-101B-9397-08002B2CF9AE}" pid="8" name="tw_location">
    <vt:lpwstr>Hannover</vt:lpwstr>
  </property>
  <property fmtid="{D5CDD505-2E9C-101B-9397-08002B2CF9AE}" pid="9" name="tw_date">
    <vt:lpwstr>16.03.2015</vt:lpwstr>
  </property>
  <property fmtid="{D5CDD505-2E9C-101B-9397-08002B2CF9AE}" pid="10" name="tw_Agenda_1">
    <vt:lpwstr/>
  </property>
  <property fmtid="{D5CDD505-2E9C-101B-9397-08002B2CF9AE}" pid="11" name="tw_Agenda_2">
    <vt:lpwstr/>
  </property>
  <property fmtid="{D5CDD505-2E9C-101B-9397-08002B2CF9AE}" pid="12" name="tw_Agenda_3">
    <vt:lpwstr/>
  </property>
  <property fmtid="{D5CDD505-2E9C-101B-9397-08002B2CF9AE}" pid="13" name="tw_Agenda_4">
    <vt:lpwstr/>
  </property>
  <property fmtid="{D5CDD505-2E9C-101B-9397-08002B2CF9AE}" pid="14" name="tw_Agenda_5">
    <vt:lpwstr/>
  </property>
  <property fmtid="{D5CDD505-2E9C-101B-9397-08002B2CF9AE}" pid="15" name="tw_Agenda_6">
    <vt:lpwstr/>
  </property>
  <property fmtid="{D5CDD505-2E9C-101B-9397-08002B2CF9AE}" pid="16" name="tw_Agenda_7">
    <vt:lpwstr/>
  </property>
  <property fmtid="{D5CDD505-2E9C-101B-9397-08002B2CF9AE}" pid="17" name="tw_Agenda_8">
    <vt:lpwstr/>
  </property>
  <property fmtid="{D5CDD505-2E9C-101B-9397-08002B2CF9AE}" pid="18" name="tw_cover_word">
    <vt:lpwstr/>
  </property>
</Properties>
</file>