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92" r:id="rId2"/>
    <p:sldId id="658" r:id="rId3"/>
    <p:sldId id="649" r:id="rId4"/>
    <p:sldId id="661" r:id="rId5"/>
    <p:sldId id="664" r:id="rId6"/>
    <p:sldId id="651" r:id="rId7"/>
    <p:sldId id="652" r:id="rId8"/>
    <p:sldId id="667" r:id="rId9"/>
    <p:sldId id="654" r:id="rId10"/>
    <p:sldId id="657" r:id="rId11"/>
    <p:sldId id="665" r:id="rId12"/>
    <p:sldId id="662" r:id="rId13"/>
    <p:sldId id="638" r:id="rId14"/>
    <p:sldId id="640" r:id="rId15"/>
    <p:sldId id="648" r:id="rId16"/>
    <p:sldId id="642" r:id="rId17"/>
    <p:sldId id="639" r:id="rId18"/>
    <p:sldId id="641" r:id="rId19"/>
    <p:sldId id="646" r:id="rId20"/>
    <p:sldId id="668" r:id="rId21"/>
    <p:sldId id="647" r:id="rId22"/>
  </p:sldIdLst>
  <p:sldSz cx="9144000" cy="6858000" type="screen4x3"/>
  <p:notesSz cx="9926638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602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pos="5284" userDrawn="1">
          <p15:clr>
            <a:srgbClr val="A4A3A4"/>
          </p15:clr>
        </p15:guide>
        <p15:guide id="5" pos="4241" userDrawn="1">
          <p15:clr>
            <a:srgbClr val="A4A3A4"/>
          </p15:clr>
        </p15:guide>
        <p15:guide id="6" pos="1429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4"/>
    <a:srgbClr val="D9DF87"/>
    <a:srgbClr val="DAEDEF"/>
    <a:srgbClr val="BBE0E3"/>
    <a:srgbClr val="BBE3E5"/>
    <a:srgbClr val="DBEDEF"/>
    <a:srgbClr val="EEEFE7"/>
    <a:srgbClr val="D9D9FF"/>
    <a:srgbClr val="C5C5FF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6649" autoAdjust="0"/>
  </p:normalViewPr>
  <p:slideViewPr>
    <p:cSldViewPr showGuides="1">
      <p:cViewPr varScale="1">
        <p:scale>
          <a:sx n="185" d="100"/>
          <a:sy n="185" d="100"/>
        </p:scale>
        <p:origin x="858" y="132"/>
      </p:cViewPr>
      <p:guideLst>
        <p:guide orient="horz" pos="2160"/>
        <p:guide pos="5602"/>
        <p:guide orient="horz" pos="981"/>
        <p:guide pos="5284"/>
        <p:guide pos="4241"/>
        <p:guide pos="1429"/>
        <p:guide pos="2880"/>
        <p:guide orient="horz" pos="3521"/>
      </p:guideLst>
    </p:cSldViewPr>
  </p:slideViewPr>
  <p:outlineViewPr>
    <p:cViewPr>
      <p:scale>
        <a:sx n="33" d="100"/>
        <a:sy n="33" d="100"/>
      </p:scale>
      <p:origin x="0" y="-18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31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839" cy="340569"/>
          </a:xfrm>
          <a:prstGeom prst="rect">
            <a:avLst/>
          </a:prstGeom>
        </p:spPr>
        <p:txBody>
          <a:bodyPr vert="horz" lIns="88219" tIns="44110" rIns="88219" bIns="441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82" y="1"/>
            <a:ext cx="4301839" cy="340569"/>
          </a:xfrm>
          <a:prstGeom prst="rect">
            <a:avLst/>
          </a:prstGeom>
        </p:spPr>
        <p:txBody>
          <a:bodyPr vert="horz" lIns="88219" tIns="44110" rIns="88219" bIns="44110" rtlCol="0"/>
          <a:lstStyle>
            <a:lvl1pPr algn="r">
              <a:defRPr sz="1200"/>
            </a:lvl1pPr>
          </a:lstStyle>
          <a:p>
            <a:fld id="{422D420D-5CF5-4262-8EB8-5EE6745541E7}" type="datetimeFigureOut">
              <a:rPr lang="de-DE" smtClean="0"/>
              <a:t>17.07.2015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7107"/>
            <a:ext cx="4301839" cy="340569"/>
          </a:xfrm>
          <a:prstGeom prst="rect">
            <a:avLst/>
          </a:prstGeom>
        </p:spPr>
        <p:txBody>
          <a:bodyPr vert="horz" lIns="88219" tIns="44110" rIns="88219" bIns="441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82" y="6457107"/>
            <a:ext cx="4301839" cy="340569"/>
          </a:xfrm>
          <a:prstGeom prst="rect">
            <a:avLst/>
          </a:prstGeom>
        </p:spPr>
        <p:txBody>
          <a:bodyPr vert="horz" lIns="88219" tIns="44110" rIns="88219" bIns="44110" rtlCol="0" anchor="b"/>
          <a:lstStyle>
            <a:lvl1pPr algn="r">
              <a:defRPr sz="1200"/>
            </a:lvl1pPr>
          </a:lstStyle>
          <a:p>
            <a:fld id="{4C81F00F-A93D-4C2D-86A6-E69BA565D0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033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5" tIns="45392" rIns="90785" bIns="45392" numCol="1" anchor="t" anchorCtr="0" compatLnSpc="1">
            <a:prstTxWarp prst="textNoShape">
              <a:avLst/>
            </a:prstTxWarp>
          </a:bodyPr>
          <a:lstStyle>
            <a:lvl1pPr algn="l" defTabSz="905162" eaLnBrk="1" hangingPunct="1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800" y="0"/>
            <a:ext cx="4299620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5" tIns="45392" rIns="90785" bIns="45392" numCol="1" anchor="t" anchorCtr="0" compatLnSpc="1">
            <a:prstTxWarp prst="textNoShape">
              <a:avLst/>
            </a:prstTxWarp>
          </a:bodyPr>
          <a:lstStyle>
            <a:lvl1pPr algn="r" defTabSz="905162" eaLnBrk="1" hangingPunct="1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11175"/>
            <a:ext cx="3394075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21" y="3227500"/>
            <a:ext cx="7942198" cy="305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5" tIns="45392" rIns="90785" bIns="45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052"/>
            <a:ext cx="4301839" cy="34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5" tIns="45392" rIns="90785" bIns="45392" numCol="1" anchor="b" anchorCtr="0" compatLnSpc="1">
            <a:prstTxWarp prst="textNoShape">
              <a:avLst/>
            </a:prstTxWarp>
          </a:bodyPr>
          <a:lstStyle>
            <a:lvl1pPr algn="l" defTabSz="905162" eaLnBrk="1" hangingPunct="1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800" y="6456052"/>
            <a:ext cx="4299620" cy="34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5" tIns="45392" rIns="90785" bIns="45392" numCol="1" anchor="b" anchorCtr="0" compatLnSpc="1">
            <a:prstTxWarp prst="textNoShape">
              <a:avLst/>
            </a:prstTxWarp>
          </a:bodyPr>
          <a:lstStyle>
            <a:lvl1pPr algn="r" defTabSz="905162" eaLnBrk="1" hangingPunct="1">
              <a:defRPr sz="1100"/>
            </a:lvl1pPr>
          </a:lstStyle>
          <a:p>
            <a:pPr>
              <a:defRPr/>
            </a:pPr>
            <a:fld id="{BB6B8B5D-53BE-48DB-9AAD-AFA86947E1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18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78" indent="-275684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35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30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24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18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12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06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301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42C0EF-813F-41BD-BBA0-94CF91F9ABB8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8000"/>
            <a:ext cx="3398837" cy="25495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221" y="3227500"/>
            <a:ext cx="7942198" cy="3060904"/>
          </a:xfrm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918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78" indent="-275684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35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30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24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18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12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06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301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D5409-BE88-42A0-B5FE-485E88C5FE7D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495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440" y="3228553"/>
            <a:ext cx="7939979" cy="3058795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6471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78" indent="-275684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35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30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24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18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12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06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301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D5409-BE88-42A0-B5FE-485E88C5FE7D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495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440" y="3228553"/>
            <a:ext cx="7939979" cy="3058795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1974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78" indent="-275684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35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30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24" indent="-220547" defTabSz="9051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18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12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06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301" indent="-220547" defTabSz="90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D5409-BE88-42A0-B5FE-485E88C5FE7D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495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440" y="3228553"/>
            <a:ext cx="7939979" cy="3058795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5964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A9482-5F8E-4712-94C3-EAD6C2277D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91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51675" y="6597352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710DA-CABD-42E8-A1D4-046DF5129A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67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40EB7-403B-43DB-908B-616690C5F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32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0338" y="1123950"/>
            <a:ext cx="4208462" cy="4968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21200" y="1123950"/>
            <a:ext cx="4208463" cy="4968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32063-06D4-4783-AF0E-BF5B167944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30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7B18-3237-4689-810F-79678B6A99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50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813" y="179388"/>
            <a:ext cx="7596187" cy="490537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0338" y="1123950"/>
            <a:ext cx="8569325" cy="496887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DD20E-2F1A-4D2E-AB43-F4A9C23A16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17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813" y="179388"/>
            <a:ext cx="7596187" cy="490537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160338" y="1123950"/>
            <a:ext cx="8569325" cy="496887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F82BD-CCBC-4C55-A331-4A28EE2FD8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0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813" y="179388"/>
            <a:ext cx="7596187" cy="490537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160338" y="1123950"/>
            <a:ext cx="8569325" cy="496887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C1D4-316C-41A4-8028-3C2FB7782A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77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3924300" y="0"/>
            <a:ext cx="5222875" cy="792163"/>
          </a:xfrm>
          <a:prstGeom prst="rect">
            <a:avLst/>
          </a:prstGeom>
          <a:gradFill rotWithShape="1">
            <a:gsLst>
              <a:gs pos="0">
                <a:srgbClr val="000064"/>
              </a:gs>
              <a:gs pos="100000">
                <a:srgbClr val="000064">
                  <a:alpha val="7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0" y="765175"/>
            <a:ext cx="9144000" cy="95250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1123950"/>
            <a:ext cx="85693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29" name="Rectangle 13"/>
          <p:cNvSpPr>
            <a:spLocks noChangeArrowheads="1"/>
          </p:cNvSpPr>
          <p:nvPr userDrawn="1"/>
        </p:nvSpPr>
        <p:spPr bwMode="auto">
          <a:xfrm>
            <a:off x="1403350" y="0"/>
            <a:ext cx="7740650" cy="792163"/>
          </a:xfrm>
          <a:prstGeom prst="rect">
            <a:avLst/>
          </a:prstGeom>
          <a:gradFill rotWithShape="1">
            <a:gsLst>
              <a:gs pos="0">
                <a:srgbClr val="3C3C88"/>
              </a:gs>
              <a:gs pos="100000">
                <a:srgbClr val="000064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pic>
        <p:nvPicPr>
          <p:cNvPr id="1030" name="Picture 7" descr="Logo_1000x545@300_RGB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4541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179388"/>
            <a:ext cx="759618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2" name="Rectangle 21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1033" name="Text Box 22"/>
          <p:cNvSpPr txBox="1">
            <a:spLocks noChangeArrowheads="1"/>
          </p:cNvSpPr>
          <p:nvPr userDrawn="1"/>
        </p:nvSpPr>
        <p:spPr bwMode="auto">
          <a:xfrm>
            <a:off x="44450" y="6621463"/>
            <a:ext cx="5759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Hanseatic Transport Consultancy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1675" y="6629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1CB574-7063-459A-B7FF-6DB49E395C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0" r:id="rId6"/>
    <p:sldLayoutId id="2147483661" r:id="rId7"/>
    <p:sldLayoutId id="214748366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Clr>
          <a:srgbClr val="000064"/>
        </a:buClr>
        <a:buSzPct val="120000"/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spcBef>
          <a:spcPct val="20000"/>
        </a:spcBef>
        <a:spcAft>
          <a:spcPct val="0"/>
        </a:spcAft>
        <a:buClr>
          <a:srgbClr val="000064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A3F112-2408-4665-9DFF-94E6EA576F84}" type="slidenum">
              <a:rPr lang="de-D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de-DE" sz="1000" smtClean="0">
              <a:solidFill>
                <a:schemeClr val="bg1"/>
              </a:solidFill>
            </a:endParaRPr>
          </a:p>
        </p:txBody>
      </p:sp>
      <p:pic>
        <p:nvPicPr>
          <p:cNvPr id="3078" name="Picture 4" descr="Logo_1000x545@300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72200"/>
            <a:ext cx="12588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6" y="0"/>
            <a:ext cx="9144000" cy="6910388"/>
          </a:xfrm>
          <a:prstGeom prst="rect">
            <a:avLst/>
          </a:prstGeom>
          <a:gradFill rotWithShape="1">
            <a:gsLst>
              <a:gs pos="0">
                <a:srgbClr val="181873"/>
              </a:gs>
              <a:gs pos="100000">
                <a:srgbClr val="000064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sz="1800" dirty="0"/>
          </a:p>
        </p:txBody>
      </p:sp>
      <p:sp>
        <p:nvSpPr>
          <p:cNvPr id="673795" name="AutoShape 3"/>
          <p:cNvSpPr>
            <a:spLocks noChangeArrowheads="1"/>
          </p:cNvSpPr>
          <p:nvPr/>
        </p:nvSpPr>
        <p:spPr bwMode="auto">
          <a:xfrm>
            <a:off x="251928" y="5155009"/>
            <a:ext cx="8641248" cy="1730375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de-DE" dirty="0" smtClean="0">
                <a:solidFill>
                  <a:schemeClr val="bg1"/>
                </a:solidFill>
              </a:rPr>
              <a:t>Celle, 17. Juli </a:t>
            </a:r>
            <a:r>
              <a:rPr lang="de-DE" dirty="0">
                <a:solidFill>
                  <a:schemeClr val="bg1"/>
                </a:solidFill>
              </a:rPr>
              <a:t>2015</a:t>
            </a:r>
          </a:p>
          <a:p>
            <a:pPr algn="l" eaLnBrk="1" hangingPunct="1">
              <a:defRPr/>
            </a:pPr>
            <a:endParaRPr lang="de-DE" dirty="0" smtClean="0">
              <a:solidFill>
                <a:schemeClr val="bg1"/>
              </a:solidFill>
            </a:endParaRPr>
          </a:p>
          <a:p>
            <a:pPr algn="l" eaLnBrk="1" hangingPunct="1">
              <a:defRPr/>
            </a:pPr>
            <a:r>
              <a:rPr lang="de-DE" dirty="0" smtClean="0">
                <a:solidFill>
                  <a:schemeClr val="bg1"/>
                </a:solidFill>
              </a:rPr>
              <a:t>Dr. Thomas Rössler</a:t>
            </a:r>
            <a:br>
              <a:rPr lang="de-DE" dirty="0" smtClean="0">
                <a:solidFill>
                  <a:schemeClr val="bg1"/>
                </a:solidFill>
              </a:rPr>
            </a:br>
            <a:endParaRPr lang="de-DE" dirty="0" smtClean="0">
              <a:solidFill>
                <a:schemeClr val="bg1"/>
              </a:solidFill>
            </a:endParaRPr>
          </a:p>
          <a:p>
            <a:pPr algn="l" eaLnBrk="1" hangingPunct="1">
              <a:defRPr/>
            </a:pPr>
            <a:r>
              <a:rPr lang="de-DE" sz="1100" dirty="0" smtClean="0">
                <a:solidFill>
                  <a:schemeClr val="bg1"/>
                </a:solidFill>
              </a:rPr>
              <a:t>www.htc-consultancy.de</a:t>
            </a:r>
            <a:endParaRPr lang="de-DE" sz="2000" dirty="0" smtClean="0">
              <a:solidFill>
                <a:schemeClr val="bg1"/>
              </a:solidFill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42596" y="4194712"/>
            <a:ext cx="8650579" cy="1020219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Überarbeitung der Kriterien </a:t>
            </a:r>
            <a:r>
              <a:rPr lang="de-DE" sz="2000" b="1" dirty="0">
                <a:solidFill>
                  <a:schemeClr val="bg1"/>
                </a:solidFill>
              </a:rPr>
              <a:t>zur Priorisierung der </a:t>
            </a:r>
            <a:r>
              <a:rPr lang="de-DE" sz="2000" b="1" dirty="0" smtClean="0">
                <a:solidFill>
                  <a:schemeClr val="bg1"/>
                </a:solidFill>
              </a:rPr>
              <a:t/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Trassenvarianten hinsichtlich ihres verkehrlichen Wertes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-19049" y="3589608"/>
            <a:ext cx="9170670" cy="576262"/>
          </a:xfrm>
          <a:prstGeom prst="rect">
            <a:avLst/>
          </a:prstGeom>
          <a:solidFill>
            <a:srgbClr val="DCDCFA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indent="361950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3763" indent="-182563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315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8800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2000" b="1" dirty="0" smtClean="0">
                <a:solidFill>
                  <a:srgbClr val="000064"/>
                </a:solidFill>
              </a:rPr>
              <a:t>Dialogforum Schiene Nord - Arbeitsgruppe Kriterien „Verkehr“</a:t>
            </a:r>
            <a:endParaRPr lang="de-DE" sz="2000" b="1" dirty="0">
              <a:solidFill>
                <a:srgbClr val="000064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37" t="2826" b="22298"/>
          <a:stretch/>
        </p:blipFill>
        <p:spPr>
          <a:xfrm>
            <a:off x="-17613" y="-27383"/>
            <a:ext cx="9172005" cy="357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36482" t="11723" b="3334"/>
          <a:stretch/>
        </p:blipFill>
        <p:spPr>
          <a:xfrm>
            <a:off x="574904" y="3502596"/>
            <a:ext cx="3744416" cy="30947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Prämisse </a:t>
            </a:r>
            <a:r>
              <a:rPr lang="de-DE" dirty="0" smtClean="0"/>
              <a:t>(V) – </a:t>
            </a:r>
            <a:r>
              <a:rPr lang="de-DE" dirty="0" err="1" smtClean="0"/>
              <a:t>Hinterlandverkehrsrelationen</a:t>
            </a:r>
            <a:r>
              <a:rPr lang="de-DE" dirty="0" smtClean="0"/>
              <a:t> von Hamburg und Bremen mit erkennbar Ost-/Süd-Ost-Prägung</a:t>
            </a:r>
            <a:endParaRPr lang="de-DE" dirty="0">
              <a:effectLst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017" y="1123950"/>
            <a:ext cx="4208463" cy="4968875"/>
          </a:xfrm>
        </p:spPr>
        <p:txBody>
          <a:bodyPr/>
          <a:lstStyle/>
          <a:p>
            <a:pPr>
              <a:buSzPct val="100000"/>
            </a:pPr>
            <a:r>
              <a:rPr lang="de-DE" dirty="0"/>
              <a:t>Bremen/Bremerhaven 2009-2012 (Ø):</a:t>
            </a:r>
            <a:br>
              <a:rPr lang="de-DE" dirty="0"/>
            </a:br>
            <a:r>
              <a:rPr lang="de-DE" dirty="0" smtClean="0"/>
              <a:t>Mehr </a:t>
            </a:r>
            <a:r>
              <a:rPr lang="de-DE" dirty="0"/>
              <a:t>als die Hälfte allein der Container-züge </a:t>
            </a:r>
            <a:r>
              <a:rPr lang="de-DE" dirty="0" smtClean="0"/>
              <a:t>v/n </a:t>
            </a:r>
            <a:r>
              <a:rPr lang="de-DE" dirty="0"/>
              <a:t>HB/BHV </a:t>
            </a:r>
            <a:r>
              <a:rPr lang="de-DE" dirty="0" smtClean="0"/>
              <a:t>rollen über </a:t>
            </a:r>
            <a:r>
              <a:rPr lang="de-DE" dirty="0"/>
              <a:t>den Knoten </a:t>
            </a:r>
            <a:r>
              <a:rPr lang="de-DE" dirty="0" smtClean="0"/>
              <a:t>Hannover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32063-06D4-4783-AF0E-BF5B1679448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3" r="73115" b="13874"/>
          <a:stretch/>
        </p:blipFill>
        <p:spPr bwMode="auto">
          <a:xfrm>
            <a:off x="1331640" y="1430527"/>
            <a:ext cx="2233343" cy="199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 rot="16200000">
            <a:off x="-1731454" y="4653153"/>
            <a:ext cx="3671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Häfen. HTC.</a:t>
            </a:r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316" y="2411652"/>
            <a:ext cx="3849164" cy="389766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SzPct val="100000"/>
            </a:pPr>
            <a:r>
              <a:rPr lang="de-DE" dirty="0"/>
              <a:t>Hamburg 2013 </a:t>
            </a:r>
            <a:r>
              <a:rPr lang="de-DE" dirty="0" err="1"/>
              <a:t>Hinterlandrelationen</a:t>
            </a:r>
            <a:r>
              <a:rPr lang="de-DE" dirty="0"/>
              <a:t> KV</a:t>
            </a:r>
          </a:p>
        </p:txBody>
      </p:sp>
    </p:spTree>
    <p:extLst>
      <p:ext uri="{BB962C8B-B14F-4D97-AF65-F5344CB8AC3E}">
        <p14:creationId xmlns:p14="http://schemas.microsoft.com/office/powerpoint/2010/main" val="15642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Fazit: </a:t>
            </a:r>
            <a:r>
              <a:rPr lang="de-DE" dirty="0" err="1" smtClean="0"/>
              <a:t>Hinterlandverkehr</a:t>
            </a:r>
            <a:r>
              <a:rPr lang="de-DE" dirty="0" smtClean="0"/>
              <a:t> der Schiene überfordert </a:t>
            </a:r>
            <a:r>
              <a:rPr lang="de-DE" dirty="0" err="1" smtClean="0"/>
              <a:t>vsl</a:t>
            </a:r>
            <a:r>
              <a:rPr lang="de-DE" dirty="0" smtClean="0"/>
              <a:t>. kurz- bis mittelfristig das Angebot an Infrastrukturkapazität</a:t>
            </a:r>
            <a:endParaRPr lang="de-DE" dirty="0"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0337" y="1123950"/>
            <a:ext cx="8732837" cy="5185370"/>
          </a:xfrm>
        </p:spPr>
        <p:txBody>
          <a:bodyPr/>
          <a:lstStyle/>
          <a:p>
            <a:pPr>
              <a:buSzPct val="100000"/>
            </a:pPr>
            <a:r>
              <a:rPr lang="de-DE" b="1" dirty="0" smtClean="0"/>
              <a:t>Bremische Häfen</a:t>
            </a:r>
          </a:p>
          <a:p>
            <a:pPr lvl="1">
              <a:buSzPct val="100000"/>
            </a:pPr>
            <a:r>
              <a:rPr lang="de-DE" dirty="0" smtClean="0"/>
              <a:t>Mit aktualisierten </a:t>
            </a:r>
            <a:r>
              <a:rPr lang="de-DE" dirty="0" err="1" smtClean="0"/>
              <a:t>Hinterlandverkehrszahlen</a:t>
            </a:r>
            <a:r>
              <a:rPr lang="de-DE" dirty="0" smtClean="0"/>
              <a:t> muss die gesamte Strecke Bremen-Verden-Hannover als „überlastet“ betrachtet werden (Basis BVU plus 50% auf rd. 180 </a:t>
            </a:r>
            <a:r>
              <a:rPr lang="de-DE" dirty="0" err="1" smtClean="0"/>
              <a:t>Gz</a:t>
            </a:r>
            <a:r>
              <a:rPr lang="de-DE" dirty="0" smtClean="0"/>
              <a:t> tgl.)</a:t>
            </a:r>
            <a:endParaRPr lang="de-DE" dirty="0"/>
          </a:p>
          <a:p>
            <a:pPr lvl="1">
              <a:buSzPct val="100000"/>
            </a:pPr>
            <a:r>
              <a:rPr lang="de-DE" dirty="0" smtClean="0"/>
              <a:t>Marktanteil der Schiene im </a:t>
            </a:r>
            <a:r>
              <a:rPr lang="de-DE" dirty="0" err="1" smtClean="0"/>
              <a:t>Hinterlandverkehr</a:t>
            </a:r>
            <a:r>
              <a:rPr lang="de-DE" dirty="0" smtClean="0"/>
              <a:t> von 55% gilt als im besten Falle zu erreichen</a:t>
            </a:r>
          </a:p>
          <a:p>
            <a:pPr lvl="1">
              <a:buSzPct val="100000"/>
            </a:pPr>
            <a:r>
              <a:rPr lang="de-DE" dirty="0" smtClean="0"/>
              <a:t>Angespannte Kapazitätssituation beeinflusst bereits heute die Betriebsqualität</a:t>
            </a:r>
          </a:p>
          <a:p>
            <a:pPr lvl="1">
              <a:buSzPct val="100000"/>
            </a:pPr>
            <a:r>
              <a:rPr lang="de-DE" dirty="0" smtClean="0"/>
              <a:t>2014 erreichte „Schiene“ (primär streikbedingt) „nur“ 46,8% Marktanteil</a:t>
            </a:r>
          </a:p>
          <a:p>
            <a:pPr lvl="1">
              <a:buSzPct val="100000"/>
            </a:pPr>
            <a:r>
              <a:rPr lang="de-DE" dirty="0" smtClean="0"/>
              <a:t>Bei linearer Trendextrapolation würde die maximale Kapazität </a:t>
            </a:r>
            <a:r>
              <a:rPr lang="de-DE" dirty="0" err="1" smtClean="0"/>
              <a:t>vsl</a:t>
            </a:r>
            <a:r>
              <a:rPr lang="de-DE" dirty="0" smtClean="0"/>
              <a:t>. zwischen 2020 und 2025 erreicht werden</a:t>
            </a:r>
          </a:p>
          <a:p>
            <a:pPr lvl="1">
              <a:buSzPct val="100000"/>
            </a:pPr>
            <a:r>
              <a:rPr lang="de-DE" dirty="0" smtClean="0"/>
              <a:t>Aufkommenspotenzial </a:t>
            </a:r>
            <a:r>
              <a:rPr lang="de-DE" dirty="0"/>
              <a:t>a</a:t>
            </a:r>
            <a:r>
              <a:rPr lang="de-DE" dirty="0" smtClean="0"/>
              <a:t>us Umschlagentwicklung für 2030 </a:t>
            </a:r>
            <a:r>
              <a:rPr lang="de-DE" dirty="0" err="1" smtClean="0"/>
              <a:t>ggü</a:t>
            </a:r>
            <a:r>
              <a:rPr lang="de-DE" dirty="0" smtClean="0"/>
              <a:t>. 2010 bei etwa 100%</a:t>
            </a:r>
          </a:p>
          <a:p>
            <a:pPr>
              <a:buSzPct val="100000"/>
            </a:pPr>
            <a:r>
              <a:rPr lang="de-DE" b="1" dirty="0" smtClean="0"/>
              <a:t>Hafen Hamburg</a:t>
            </a:r>
          </a:p>
          <a:p>
            <a:pPr lvl="1">
              <a:buSzPct val="100000"/>
            </a:pPr>
            <a:r>
              <a:rPr lang="de-DE" dirty="0" err="1" smtClean="0"/>
              <a:t>Hinterlandverkehr</a:t>
            </a:r>
            <a:r>
              <a:rPr lang="de-DE" dirty="0" smtClean="0"/>
              <a:t> mit ca. 300 Zügen täglich v/n Hafen Hamburg via Lüneburg - Uelzen</a:t>
            </a:r>
          </a:p>
          <a:p>
            <a:pPr lvl="1">
              <a:buSzPct val="100000"/>
            </a:pPr>
            <a:r>
              <a:rPr lang="de-DE" dirty="0" smtClean="0"/>
              <a:t>Marktanteil von 41% steht als „politisches“ Ziel im Raum</a:t>
            </a:r>
          </a:p>
          <a:p>
            <a:pPr lvl="1">
              <a:buSzPct val="100000"/>
            </a:pPr>
            <a:r>
              <a:rPr lang="de-DE" dirty="0" smtClean="0"/>
              <a:t>Angespannte </a:t>
            </a:r>
            <a:r>
              <a:rPr lang="de-DE" dirty="0"/>
              <a:t>Kapazitätssituation beeinflusst bereits heute die Betriebsqualität</a:t>
            </a:r>
          </a:p>
          <a:p>
            <a:pPr lvl="1">
              <a:buSzPct val="100000"/>
            </a:pPr>
            <a:r>
              <a:rPr lang="de-DE" dirty="0" smtClean="0"/>
              <a:t>2014 </a:t>
            </a:r>
            <a:r>
              <a:rPr lang="de-DE" dirty="0"/>
              <a:t>erreichte „Schiene“ </a:t>
            </a:r>
            <a:r>
              <a:rPr lang="de-DE" dirty="0" smtClean="0"/>
              <a:t>(trotz Streik) 38,4% Marktanteil</a:t>
            </a:r>
          </a:p>
          <a:p>
            <a:pPr lvl="1">
              <a:buSzPct val="100000"/>
            </a:pPr>
            <a:r>
              <a:rPr lang="de-DE" dirty="0" smtClean="0"/>
              <a:t>Bei fortgesetztem Wachstum von 3-5% p.a. würden die Kapazitäten überschlägig betrachtet </a:t>
            </a:r>
            <a:r>
              <a:rPr lang="de-DE" dirty="0" err="1" smtClean="0"/>
              <a:t>vsl</a:t>
            </a:r>
            <a:r>
              <a:rPr lang="de-DE" smtClean="0"/>
              <a:t>. 2025 </a:t>
            </a:r>
            <a:r>
              <a:rPr lang="de-DE" dirty="0" smtClean="0"/>
              <a:t>bis 2025 endgültig erschöpft sein</a:t>
            </a:r>
          </a:p>
          <a:p>
            <a:pPr lvl="1">
              <a:buSzPct val="100000"/>
            </a:pPr>
            <a:r>
              <a:rPr lang="de-DE" dirty="0"/>
              <a:t>Aufkommenspotenzial aus Umschlagentwicklung für 2030 </a:t>
            </a:r>
            <a:r>
              <a:rPr lang="de-DE" dirty="0" err="1"/>
              <a:t>ggü</a:t>
            </a:r>
            <a:r>
              <a:rPr lang="de-DE" dirty="0"/>
              <a:t>. 2010 bei etwa 100</a:t>
            </a:r>
            <a:r>
              <a:rPr lang="de-DE" dirty="0" smtClean="0"/>
              <a:t>%	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32063-06D4-4783-AF0E-BF5B1679448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8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effectLst/>
              </a:rPr>
              <a:t>Überblick</a:t>
            </a:r>
          </a:p>
        </p:txBody>
      </p:sp>
      <p:sp>
        <p:nvSpPr>
          <p:cNvPr id="717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0FA203-9BCB-4C52-8363-3E04618129CA}" type="slidenum">
              <a:rPr lang="de-DE" smtClean="0">
                <a:solidFill>
                  <a:schemeClr val="bg1"/>
                </a:solidFill>
              </a:rPr>
              <a:pPr/>
              <a:t>12</a:t>
            </a:fld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66738" y="1700212"/>
            <a:ext cx="838200" cy="302493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62025" y="2834035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dirty="0" smtClean="0"/>
              <a:t>Prämissen der Marktentwicklung</a:t>
            </a:r>
            <a:endParaRPr lang="de-DE" sz="18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71600" y="3723754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dirty="0" smtClean="0"/>
              <a:t>Kriterien zur Ermittlung der verkehrlichen Werte der </a:t>
            </a:r>
            <a:r>
              <a:rPr lang="de-DE" sz="1800" dirty="0" err="1" smtClean="0"/>
              <a:t>Varinaten</a:t>
            </a:r>
            <a:endParaRPr lang="de-DE" sz="18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60438" y="1960265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64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dirty="0" smtClean="0"/>
              <a:t>Team</a:t>
            </a:r>
            <a:endParaRPr lang="de-DE" sz="18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62808" y="3723754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64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b="1" dirty="0"/>
              <a:t>Kriterien zur Ermittlung der verkehrlichen Werte der </a:t>
            </a:r>
            <a:r>
              <a:rPr lang="de-DE" sz="1800" b="1" dirty="0" smtClean="0"/>
              <a:t>Varianten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21915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 </a:t>
            </a:r>
            <a:r>
              <a:rPr lang="de-DE" dirty="0"/>
              <a:t>„Verkehr“ (</a:t>
            </a:r>
            <a:r>
              <a:rPr lang="de-DE" dirty="0" smtClean="0"/>
              <a:t>I)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710DA-CABD-42E8-A1D4-046DF5129AE1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36878"/>
              </p:ext>
            </p:extLst>
          </p:nvPr>
        </p:nvGraphicFramePr>
        <p:xfrm>
          <a:off x="251519" y="1397000"/>
          <a:ext cx="8641655" cy="265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4327"/>
                <a:gridCol w="1393946"/>
                <a:gridCol w="2232248"/>
                <a:gridCol w="39611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Lfd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Kriterium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Definition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Kurz-Erläuterung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Realisations-zeit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Zeitraum, in dem der Markt (SGV, SP(N)V) durch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eine fertig-</a:t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gestellte,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betriebs-bereite Variante weitere Kapazität zur Verfügung gestellt bekommt</a:t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(„je</a:t>
                      </a:r>
                      <a:r>
                        <a:rPr lang="de-DE" sz="1600" baseline="0" dirty="0" smtClean="0"/>
                        <a:t> kürzer, je besser“)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Der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Hinterlandverkehr</a:t>
                      </a:r>
                      <a:r>
                        <a:rPr lang="de-DE" sz="1600" baseline="0" dirty="0" smtClean="0"/>
                        <a:t> (HLV) auf der Schiene wächst rasch. Der Anteil des HLV mit „Schiene“ nimmt zu. Häfen wollen zum Teil deutlich „mehr Schiene“, da diese in vielen Fällen die kosten-effizienteste Lösung darstellt. Es ist wahrscheinlich, dass sich bereits vor 2030 die Engpasssituation im Dreieck HB-HH-H weiter verschärfen wird</a:t>
                      </a:r>
                      <a:r>
                        <a:rPr lang="de-DE" sz="1600" baseline="30000" dirty="0" smtClean="0"/>
                        <a:t>1/2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28" y="5581689"/>
            <a:ext cx="8892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/>
            <a:r>
              <a:rPr lang="de-DE" sz="1200" baseline="30000" dirty="0" smtClean="0"/>
              <a:t>1</a:t>
            </a:r>
            <a:r>
              <a:rPr lang="de-DE" sz="1200" dirty="0" smtClean="0"/>
              <a:t> BVU argumentiert, bis 2030 gäbe es kapazitiv „keine Probleme“, Knotenprobleme sollen separat behandelt werden und seien bis dahin gelöst. Daher auch bis 2030 im Prinzip keine neue Infrastruktur im Untersuchungsraum.</a:t>
            </a:r>
          </a:p>
          <a:p>
            <a:pPr marL="92075" indent="-92075"/>
            <a:r>
              <a:rPr lang="de-DE" sz="1200" baseline="30000" dirty="0" smtClean="0"/>
              <a:t>2</a:t>
            </a:r>
            <a:r>
              <a:rPr lang="de-DE" sz="1200" dirty="0" smtClean="0"/>
              <a:t> </a:t>
            </a:r>
            <a:r>
              <a:rPr lang="de-DE" sz="1200" dirty="0"/>
              <a:t>Varianten wie z.B. die Alphavariante müssten in diesem Kontext auf der Ebene von </a:t>
            </a:r>
            <a:r>
              <a:rPr lang="de-DE" sz="1200" dirty="0" smtClean="0"/>
              <a:t>Ausbaustufen ggf</a:t>
            </a:r>
            <a:r>
              <a:rPr lang="de-DE" sz="1200" dirty="0"/>
              <a:t>. differenziert bewertet werden. ABS-Elemente </a:t>
            </a:r>
            <a:r>
              <a:rPr lang="de-DE" sz="1200" dirty="0" smtClean="0"/>
              <a:t>(Wiederaufbau </a:t>
            </a:r>
            <a:r>
              <a:rPr lang="de-DE" sz="1200" dirty="0"/>
              <a:t>Amerikalinie) sind </a:t>
            </a:r>
            <a:r>
              <a:rPr lang="de-DE" sz="1200" dirty="0" smtClean="0"/>
              <a:t>hinsichtlich Zeit und Inhalt (u.a. Planungsaufwand) anders </a:t>
            </a:r>
            <a:r>
              <a:rPr lang="de-DE" sz="1200" dirty="0"/>
              <a:t>einzuordnen als </a:t>
            </a:r>
            <a:r>
              <a:rPr lang="de-DE" sz="1200" dirty="0" smtClean="0"/>
              <a:t>Strecken mit NBS-ähnlichem Charakter (3</a:t>
            </a:r>
            <a:r>
              <a:rPr lang="de-DE" sz="1200" dirty="0"/>
              <a:t>. und/oder 4. Gleis Lüneburg </a:t>
            </a:r>
            <a:r>
              <a:rPr lang="de-DE" sz="1200" dirty="0" smtClean="0"/>
              <a:t>– Uelzen).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298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 </a:t>
            </a:r>
            <a:r>
              <a:rPr lang="de-DE" dirty="0"/>
              <a:t>„Verkehr“ </a:t>
            </a:r>
            <a:r>
              <a:rPr lang="de-DE" dirty="0" smtClean="0"/>
              <a:t>(II)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710DA-CABD-42E8-A1D4-046DF5129AE1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80983"/>
              </p:ext>
            </p:extLst>
          </p:nvPr>
        </p:nvGraphicFramePr>
        <p:xfrm>
          <a:off x="251519" y="1397000"/>
          <a:ext cx="8641655" cy="1925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4327"/>
                <a:gridCol w="1825994"/>
                <a:gridCol w="1800200"/>
                <a:gridCol w="39611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Lfd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Kriterium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Definition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Kurz-Erläuterung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Schrittweise Inbetriebnahme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In Abhängigkeit möglicher Teil-inbetriebnahmen bekommt der Markt neue Kapazität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Möglichkeit,</a:t>
                      </a:r>
                      <a:r>
                        <a:rPr lang="de-DE" sz="1600" baseline="0" dirty="0" smtClean="0"/>
                        <a:t> auch abschnittsweise Kapazitätsengpässe schnell beheben zu können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0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 </a:t>
            </a:r>
            <a:r>
              <a:rPr lang="de-DE" dirty="0"/>
              <a:t>„Verkehr“ </a:t>
            </a:r>
            <a:r>
              <a:rPr lang="de-DE" dirty="0" smtClean="0"/>
              <a:t>(III)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710DA-CABD-42E8-A1D4-046DF5129AE1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38514"/>
              </p:ext>
            </p:extLst>
          </p:nvPr>
        </p:nvGraphicFramePr>
        <p:xfrm>
          <a:off x="251519" y="1397000"/>
          <a:ext cx="8641655" cy="3327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4327"/>
                <a:gridCol w="1825994"/>
                <a:gridCol w="1800200"/>
                <a:gridCol w="39611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Lfd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Kriterium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Definition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Kurz-Erläuterung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Nutzen</a:t>
                      </a:r>
                      <a:r>
                        <a:rPr lang="de-DE" sz="1600" baseline="0" dirty="0" smtClean="0"/>
                        <a:t> SPFV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Anzahl zusätzlich fahrbarer</a:t>
                      </a:r>
                      <a:r>
                        <a:rPr lang="de-DE" sz="1600" baseline="0" dirty="0" smtClean="0"/>
                        <a:t> Züge (je Zeiteinheit)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Nutzen</a:t>
                      </a:r>
                      <a:r>
                        <a:rPr lang="de-DE" sz="1600" baseline="0" dirty="0" smtClean="0"/>
                        <a:t> SPNV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Anzahl zusätzlich fahrbarer</a:t>
                      </a:r>
                      <a:r>
                        <a:rPr lang="de-DE" sz="1600" baseline="0" dirty="0" smtClean="0"/>
                        <a:t> Züge (je Zeiteinheit)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/>
                        <a:t>Anzahl Bahnhöfe 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Nutzen</a:t>
                      </a:r>
                      <a:r>
                        <a:rPr lang="de-DE" sz="1600" baseline="0" dirty="0" smtClean="0"/>
                        <a:t> SGV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Anzahl zusätzlich fahrbarer</a:t>
                      </a:r>
                      <a:r>
                        <a:rPr lang="de-DE" sz="1600" baseline="0" dirty="0" smtClean="0"/>
                        <a:t> Züge (je Zeiteinheit)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5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 </a:t>
            </a:r>
            <a:r>
              <a:rPr lang="de-DE" dirty="0"/>
              <a:t>„Verkehr“ </a:t>
            </a:r>
            <a:r>
              <a:rPr lang="de-DE" dirty="0" smtClean="0"/>
              <a:t>(IV)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710DA-CABD-42E8-A1D4-046DF5129AE1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85415"/>
              </p:ext>
            </p:extLst>
          </p:nvPr>
        </p:nvGraphicFramePr>
        <p:xfrm>
          <a:off x="251519" y="1397000"/>
          <a:ext cx="8641655" cy="265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4327"/>
                <a:gridCol w="1393946"/>
                <a:gridCol w="2232248"/>
                <a:gridCol w="39611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Lfd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Kriterium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Definition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Kurz-Erläuterung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Lösung für Bahnknoten</a:t>
                      </a:r>
                    </a:p>
                    <a:p>
                      <a:r>
                        <a:rPr lang="de-DE" sz="1600" dirty="0" smtClean="0"/>
                        <a:t>(Bypass-funktion)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Fähigkeit, die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vsl</a:t>
                      </a:r>
                      <a:r>
                        <a:rPr lang="de-DE" sz="1600" baseline="0" dirty="0" smtClean="0"/>
                        <a:t>. deutlich und zeitnah wachsenden Verkehre in </a:t>
                      </a:r>
                      <a:r>
                        <a:rPr lang="de-DE" sz="1600" dirty="0" smtClean="0"/>
                        <a:t>N-S- oder O-W-Richtung abzufahren unter Umfahrung oder baulichen Anpassung der bereits heute kritischen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Bahnknoten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Unter Experten sind kapazitätskritische</a:t>
                      </a:r>
                      <a:r>
                        <a:rPr lang="de-DE" sz="1600" baseline="0" dirty="0" smtClean="0"/>
                        <a:t> Bahnknoten HB-HH-H bereits heute ein gravierendes Problem. Dieses ist investiv und auch aus anderen Gründen in den Knoten de facto kaum konfliktfrei lösbar (</a:t>
                      </a:r>
                      <a:r>
                        <a:rPr lang="de-DE" sz="1600" baseline="0" dirty="0" err="1" smtClean="0"/>
                        <a:t>Verlärmung</a:t>
                      </a:r>
                      <a:r>
                        <a:rPr lang="de-DE" sz="1600" baseline="0" dirty="0" smtClean="0"/>
                        <a:t>, Stadtentwicklung)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0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 </a:t>
            </a:r>
            <a:r>
              <a:rPr lang="de-DE" dirty="0"/>
              <a:t>„Verkehr“ </a:t>
            </a:r>
            <a:r>
              <a:rPr lang="de-DE" dirty="0" smtClean="0"/>
              <a:t>(V)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710DA-CABD-42E8-A1D4-046DF5129AE1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55970"/>
              </p:ext>
            </p:extLst>
          </p:nvPr>
        </p:nvGraphicFramePr>
        <p:xfrm>
          <a:off x="251519" y="1397000"/>
          <a:ext cx="8641655" cy="4363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4327"/>
                <a:gridCol w="1393946"/>
                <a:gridCol w="2232248"/>
                <a:gridCol w="39611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Lfd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Kriterium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Definition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Kurz-Erläuterung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Steigerung</a:t>
                      </a:r>
                      <a:r>
                        <a:rPr lang="de-DE" sz="1600" baseline="0" dirty="0" smtClean="0"/>
                        <a:t> der Trassen-k</a:t>
                      </a:r>
                      <a:r>
                        <a:rPr lang="de-DE" sz="1600" dirty="0" smtClean="0"/>
                        <a:t>apazität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Anzahl der Züge des Seehafenhinterland-verkehrs</a:t>
                      </a:r>
                      <a:r>
                        <a:rPr lang="de-DE" sz="1600" baseline="0" dirty="0" smtClean="0"/>
                        <a:t> (SHHV)/SGV  </a:t>
                      </a:r>
                      <a:r>
                        <a:rPr lang="de-DE" sz="1600" dirty="0" smtClean="0"/>
                        <a:t>und des SPV / SPNV, die im Dreieck HB-HH</a:t>
                      </a:r>
                      <a:r>
                        <a:rPr lang="de-DE" sz="1600" baseline="0" dirty="0" smtClean="0"/>
                        <a:t>-</a:t>
                      </a:r>
                      <a:r>
                        <a:rPr lang="de-DE" sz="1600" dirty="0" smtClean="0"/>
                        <a:t>H zusätzlich pro Tag gefahren werden können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Für SPNV un</a:t>
                      </a:r>
                      <a:r>
                        <a:rPr lang="de-DE" sz="1600" baseline="0" dirty="0" smtClean="0"/>
                        <a:t>d SHHV/SGV bestehen schon jetzt weitere Kapazitätsbedarfe.</a:t>
                      </a:r>
                      <a:endParaRPr lang="de-DE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Wachstumstreiber des SGV sind zunehmender </a:t>
                      </a:r>
                      <a:r>
                        <a:rPr lang="de-DE" sz="1600" baseline="0" dirty="0" err="1" smtClean="0"/>
                        <a:t>Hinterlandverkehr</a:t>
                      </a:r>
                      <a:r>
                        <a:rPr lang="de-DE" sz="1600" baseline="0" dirty="0" smtClean="0"/>
                        <a:t> der Seehäfen und steigender Marktanteil der „Schiene“. Politische Erwartungen in den Häfen zum Wachstum im Bereich „Container“ standortabhängig bis zu 100% bis 2030.</a:t>
                      </a:r>
                      <a:endParaRPr lang="de-DE" sz="1600" baseline="30000" dirty="0" smtClean="0"/>
                    </a:p>
                    <a:p>
                      <a:r>
                        <a:rPr lang="de-DE" sz="1600" baseline="0" dirty="0" smtClean="0"/>
                        <a:t>Bei fortgesetzter Entwicklungsdynamik ist bereits </a:t>
                      </a:r>
                      <a:r>
                        <a:rPr lang="de-DE" sz="1600" u="sng" baseline="0" dirty="0" smtClean="0"/>
                        <a:t>vorher</a:t>
                      </a:r>
                      <a:r>
                        <a:rPr lang="de-DE" sz="1600" baseline="0" dirty="0" smtClean="0"/>
                        <a:t> mit einer weiteren Engpassverschärfung zu rechnen.</a:t>
                      </a:r>
                    </a:p>
                    <a:p>
                      <a:r>
                        <a:rPr lang="de-DE" sz="1600" baseline="0" dirty="0" smtClean="0"/>
                        <a:t>Daraus leiten sich Steigerungen der Trassenkapazität ab in Abhängigkeit von der erwarteten Nachfrageentwicklung im SPNV und SGV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2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 </a:t>
            </a:r>
            <a:r>
              <a:rPr lang="de-DE" dirty="0"/>
              <a:t>„Verkehr“ </a:t>
            </a:r>
            <a:r>
              <a:rPr lang="de-DE" dirty="0" smtClean="0"/>
              <a:t>(</a:t>
            </a:r>
            <a:r>
              <a:rPr lang="de-DE" dirty="0"/>
              <a:t>V</a:t>
            </a:r>
            <a:r>
              <a:rPr lang="de-DE" dirty="0" smtClean="0"/>
              <a:t>I)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710DA-CABD-42E8-A1D4-046DF5129AE1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76346"/>
              </p:ext>
            </p:extLst>
          </p:nvPr>
        </p:nvGraphicFramePr>
        <p:xfrm>
          <a:off x="251519" y="1397000"/>
          <a:ext cx="8641655" cy="363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4327"/>
                <a:gridCol w="1393946"/>
                <a:gridCol w="2232248"/>
                <a:gridCol w="39611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Lfd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Kriterium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Definition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Kurz-Erläuterung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Finanzbedarf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Investitionsbedarf für die Fertigstellung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einer Variante</a:t>
                      </a:r>
                      <a:endParaRPr lang="de-DE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(„je</a:t>
                      </a:r>
                      <a:r>
                        <a:rPr lang="de-DE" sz="1600" baseline="0" dirty="0" smtClean="0"/>
                        <a:t> kleiner, je besser“)</a:t>
                      </a:r>
                      <a:endParaRPr lang="de-DE" sz="1600" dirty="0" smtClean="0"/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Steuerfinanzierte Investitionsmittel</a:t>
                      </a:r>
                      <a:r>
                        <a:rPr lang="de-DE" sz="1600" baseline="0" dirty="0" smtClean="0"/>
                        <a:t> sind und werden </a:t>
                      </a:r>
                      <a:r>
                        <a:rPr lang="de-DE" sz="1600" baseline="0" dirty="0" err="1" smtClean="0"/>
                        <a:t>a.o</a:t>
                      </a:r>
                      <a:r>
                        <a:rPr lang="de-DE" sz="1600" baseline="0" dirty="0" smtClean="0"/>
                        <a:t>. knapp bleiben. Offizielles Budget für bis 2030 in Betrieb </a:t>
                      </a:r>
                      <a:r>
                        <a:rPr lang="de-DE" sz="1600" baseline="0" dirty="0" err="1" smtClean="0"/>
                        <a:t>genomme</a:t>
                      </a:r>
                      <a:r>
                        <a:rPr lang="de-DE" sz="1600" baseline="0" dirty="0" smtClean="0"/>
                        <a:t>-ne Infrastruktur bei etwa 40 Mrd.€. Weitere Großprojekte (NBS) damit </a:t>
                      </a:r>
                      <a:r>
                        <a:rPr lang="de-DE" sz="1600" baseline="0" dirty="0" err="1" smtClean="0"/>
                        <a:t>vsl</a:t>
                      </a:r>
                      <a:r>
                        <a:rPr lang="de-DE" sz="1600" baseline="0" dirty="0" smtClean="0"/>
                        <a:t>. deutlich zu spät für expansive </a:t>
                      </a:r>
                      <a:r>
                        <a:rPr lang="de-DE" sz="1600" baseline="0" dirty="0" err="1" smtClean="0"/>
                        <a:t>Marktent</a:t>
                      </a:r>
                      <a:r>
                        <a:rPr lang="de-DE" sz="1600" baseline="0" dirty="0" smtClean="0"/>
                        <a:t>-wicklung (siehe 1). „Kleine“ Projekte sind </a:t>
                      </a:r>
                      <a:r>
                        <a:rPr lang="de-DE" sz="1600" baseline="0" dirty="0" err="1" smtClean="0"/>
                        <a:t>vsl</a:t>
                      </a:r>
                      <a:r>
                        <a:rPr lang="de-DE" sz="1600" baseline="0" dirty="0" smtClean="0"/>
                        <a:t>. leichter / schneller zu finanzieren. Bei aktueller Dotierung und Fertigstellung lfd. Maßnahmen sind neue NBS </a:t>
                      </a:r>
                      <a:r>
                        <a:rPr lang="de-DE" sz="1600" baseline="0" dirty="0" err="1" smtClean="0"/>
                        <a:t>vsl</a:t>
                      </a:r>
                      <a:r>
                        <a:rPr lang="de-DE" sz="1600" baseline="0" dirty="0" smtClean="0"/>
                        <a:t>. erst nach 2040 realisierbar. Dies ist deutlich zu spät im Vergleich zum Bedarf im Dreieck HB-HH-H.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Gerader Verbinder 5"/>
          <p:cNvCxnSpPr/>
          <p:nvPr/>
        </p:nvCxnSpPr>
        <p:spPr bwMode="auto">
          <a:xfrm flipH="1">
            <a:off x="251520" y="1268760"/>
            <a:ext cx="8641655" cy="50405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r Verbinder 6"/>
          <p:cNvCxnSpPr/>
          <p:nvPr/>
        </p:nvCxnSpPr>
        <p:spPr bwMode="auto">
          <a:xfrm>
            <a:off x="251520" y="1268760"/>
            <a:ext cx="8641655" cy="50405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6450899" y="84604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Kommentare vom 19.6.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24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 </a:t>
            </a:r>
            <a:r>
              <a:rPr lang="de-DE" dirty="0"/>
              <a:t>„Verkehr“ (</a:t>
            </a:r>
            <a:r>
              <a:rPr lang="de-DE" dirty="0" smtClean="0"/>
              <a:t>VIII)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710DA-CABD-42E8-A1D4-046DF5129AE1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5138"/>
              </p:ext>
            </p:extLst>
          </p:nvPr>
        </p:nvGraphicFramePr>
        <p:xfrm>
          <a:off x="251519" y="1397000"/>
          <a:ext cx="8641655" cy="460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4327"/>
                <a:gridCol w="1825994"/>
                <a:gridCol w="1800200"/>
                <a:gridCol w="39611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Lfd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Kriterium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Definition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Kurz-Erläuterung</a:t>
                      </a:r>
                      <a:endParaRPr lang="de-DE" dirty="0"/>
                    </a:p>
                  </a:txBody>
                  <a:tcPr anchor="ctr">
                    <a:solidFill>
                      <a:srgbClr val="0000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Kostengünstige Trassenpreise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Höhe des </a:t>
                      </a:r>
                      <a:r>
                        <a:rPr lang="de-DE" sz="1600" dirty="0" err="1" smtClean="0"/>
                        <a:t>vsl</a:t>
                      </a:r>
                      <a:r>
                        <a:rPr lang="de-DE" sz="1600" dirty="0" smtClean="0"/>
                        <a:t>. Trassenpreises im Verhältnis zum „normalen“ </a:t>
                      </a:r>
                      <a:r>
                        <a:rPr lang="de-DE" sz="1600" dirty="0" err="1" smtClean="0"/>
                        <a:t>Tras-senpreis</a:t>
                      </a:r>
                      <a:r>
                        <a:rPr lang="de-DE" sz="1600" dirty="0" smtClean="0"/>
                        <a:t> für </a:t>
                      </a:r>
                      <a:r>
                        <a:rPr lang="de-DE" sz="1600" dirty="0" err="1" smtClean="0"/>
                        <a:t>Gü-terzüge</a:t>
                      </a:r>
                      <a:r>
                        <a:rPr lang="de-DE" sz="1600" dirty="0" smtClean="0"/>
                        <a:t> bei DB Netz</a:t>
                      </a:r>
                    </a:p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(je</a:t>
                      </a:r>
                      <a:r>
                        <a:rPr lang="de-DE" sz="1600" baseline="0" dirty="0" smtClean="0"/>
                        <a:t> näher der </a:t>
                      </a:r>
                      <a:r>
                        <a:rPr lang="de-DE" sz="1600" baseline="0" dirty="0" err="1" smtClean="0"/>
                        <a:t>vsl</a:t>
                      </a:r>
                      <a:r>
                        <a:rPr lang="de-DE" sz="1600" baseline="0" dirty="0" smtClean="0"/>
                        <a:t>. Trassenpreis an der Kategorie F5, desto geeigneter ist die Variante für SGV und SPNV)</a:t>
                      </a:r>
                      <a:endParaRPr lang="de-DE" sz="1600" baseline="30000" dirty="0" smtClean="0"/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Trassenpreise sind von </a:t>
                      </a: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nennenswer-ter</a:t>
                      </a: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Bedeutung 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für die Kostenrechnung der Bahnunternehmen. „Trasse und Traktion“ dürften im Schnitt für über 30% der gesamten Kosten stehen.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Europäische</a:t>
                      </a: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Seehäfen stehen im heftigen</a:t>
                      </a: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Wettbewerb. </a:t>
                      </a: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Kosteneffizienz der </a:t>
                      </a: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Hinterlandnetzwerke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ist dabei von hoher und wachsender Bedeutung. Unnötige Kostenbelastungen verschlechtern die Wettbewerbsposition der Häfen </a:t>
                      </a: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insge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-samt und auch des SGV. Der Lkw ist auf bestimmten</a:t>
                      </a: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Relationen teurer als Schiene und damit keine Alternative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Kriterium spricht prinzipiell gegen NBS, da die Nutzung durch den HLV diesen deutlich verteuern (+343%) würde</a:t>
                      </a:r>
                      <a:r>
                        <a:rPr lang="de-DE" sz="1600" baseline="30000" dirty="0" smtClean="0"/>
                        <a:t>5</a:t>
                      </a: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9" name="Gerader Verbinder 8"/>
          <p:cNvCxnSpPr/>
          <p:nvPr/>
        </p:nvCxnSpPr>
        <p:spPr bwMode="auto">
          <a:xfrm flipH="1">
            <a:off x="251520" y="1268760"/>
            <a:ext cx="8641655" cy="50405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/>
          <p:cNvCxnSpPr/>
          <p:nvPr/>
        </p:nvCxnSpPr>
        <p:spPr bwMode="auto">
          <a:xfrm>
            <a:off x="251520" y="1268760"/>
            <a:ext cx="8641655" cy="50405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6450899" y="84604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Kommentare vom 19.6.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effectLst/>
              </a:rPr>
              <a:t>Überblick</a:t>
            </a:r>
          </a:p>
        </p:txBody>
      </p:sp>
      <p:sp>
        <p:nvSpPr>
          <p:cNvPr id="717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0FA203-9BCB-4C52-8363-3E04618129CA}" type="slidenum">
              <a:rPr lang="de-DE" smtClean="0">
                <a:solidFill>
                  <a:schemeClr val="bg1"/>
                </a:solidFill>
              </a:rPr>
              <a:pPr/>
              <a:t>2</a:t>
            </a:fld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66738" y="1700212"/>
            <a:ext cx="838200" cy="302493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62025" y="2834035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dirty="0" smtClean="0"/>
              <a:t>Prämissen der Marktentwicklung</a:t>
            </a:r>
            <a:endParaRPr lang="de-DE" sz="18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71600" y="3723754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dirty="0" smtClean="0"/>
              <a:t>Kriterien zur Ermittlung der verkehrlichen Werte der Varianten</a:t>
            </a:r>
            <a:endParaRPr lang="de-DE" sz="18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60438" y="1960265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64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dirty="0" smtClean="0"/>
              <a:t>Team</a:t>
            </a:r>
            <a:endParaRPr lang="de-DE" sz="18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62808" y="1960792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64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b="1" dirty="0" smtClean="0"/>
              <a:t>Team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197271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Weiteres Vorgehen zur </a:t>
            </a:r>
            <a:r>
              <a:rPr lang="de-DE" dirty="0" err="1" smtClean="0"/>
              <a:t>Kriterienentwicklung</a:t>
            </a:r>
            <a:r>
              <a:rPr lang="de-DE" dirty="0" smtClean="0"/>
              <a:t> „Verkehr“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0338" y="1124421"/>
            <a:ext cx="8569325" cy="4968875"/>
          </a:xfrm>
        </p:spPr>
        <p:txBody>
          <a:bodyPr/>
          <a:lstStyle/>
          <a:p>
            <a:pPr>
              <a:buSzPct val="100000"/>
            </a:pPr>
            <a:r>
              <a:rPr lang="de-DE" sz="1800" dirty="0" smtClean="0"/>
              <a:t>Abschließende Auswahl der Kriterien!</a:t>
            </a:r>
          </a:p>
          <a:p>
            <a:pPr lvl="1"/>
            <a:r>
              <a:rPr lang="de-DE" sz="1800" dirty="0" smtClean="0"/>
              <a:t>Wie soll mit den kommentierten Kriterien umgegangen werden?</a:t>
            </a:r>
          </a:p>
          <a:p>
            <a:pPr>
              <a:buSzPct val="100000"/>
            </a:pPr>
            <a:r>
              <a:rPr lang="de-DE" sz="1800" dirty="0" smtClean="0"/>
              <a:t>Gewichtung der Kriterien!</a:t>
            </a:r>
          </a:p>
          <a:p>
            <a:pPr lvl="1"/>
            <a:r>
              <a:rPr lang="de-DE" sz="1800" dirty="0" smtClean="0"/>
              <a:t>Welche Bedeutung soll den einzelnen Kriterien beigemessen werden?</a:t>
            </a:r>
          </a:p>
          <a:p>
            <a:pPr lvl="1"/>
            <a:r>
              <a:rPr lang="de-DE" sz="1800" dirty="0" smtClean="0"/>
              <a:t>Welches großgruppentaugliche Verfahren zur Gewichtung der Kriterien kommt hierfür in Frage?</a:t>
            </a:r>
          </a:p>
          <a:p>
            <a:pPr lvl="1"/>
            <a:r>
              <a:rPr lang="de-DE" sz="1800" dirty="0" smtClean="0"/>
              <a:t>Welches Verfahren erlaubt zugleich eine rasche Auswertung und transparente Dokumentation der gemeinsam erarbeiteten Gewichtungen?</a:t>
            </a:r>
          </a:p>
          <a:p>
            <a:pPr>
              <a:buSzPct val="100000"/>
            </a:pPr>
            <a:r>
              <a:rPr lang="de-DE" sz="1800" dirty="0" smtClean="0"/>
              <a:t>Anwendung der Kriterien!</a:t>
            </a:r>
          </a:p>
          <a:p>
            <a:pPr lvl="1"/>
            <a:r>
              <a:rPr lang="de-DE" sz="1800" dirty="0" smtClean="0"/>
              <a:t>Welches </a:t>
            </a:r>
            <a:r>
              <a:rPr lang="de-DE" sz="1800" dirty="0"/>
              <a:t>Verfahren erlaubt </a:t>
            </a:r>
            <a:r>
              <a:rPr lang="de-DE" sz="1800" dirty="0" smtClean="0"/>
              <a:t>eine Anwendung (vor Ort) im Forum?</a:t>
            </a:r>
          </a:p>
          <a:p>
            <a:pPr lvl="1"/>
            <a:r>
              <a:rPr lang="de-DE" sz="1800" dirty="0" smtClean="0"/>
              <a:t>Wie kann das „Wahlgeheimnis“ gewahrt bleiben?</a:t>
            </a:r>
          </a:p>
          <a:p>
            <a:pPr>
              <a:buSzPct val="100000"/>
            </a:pPr>
            <a:r>
              <a:rPr lang="de-DE" sz="1800" dirty="0" smtClean="0"/>
              <a:t>Auf Wunsch des Forums würde die Arbeitsgruppe einen praktikablen Vorschlag entwickeln.</a:t>
            </a:r>
          </a:p>
          <a:p>
            <a:pPr lvl="1"/>
            <a:endParaRPr lang="de-DE" sz="1800" dirty="0"/>
          </a:p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710DA-CABD-42E8-A1D4-046DF5129AE1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8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0"/>
          <a:stretch/>
        </p:blipFill>
        <p:spPr>
          <a:xfrm>
            <a:off x="-1" y="857249"/>
            <a:ext cx="9144001" cy="57322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Vielen Dank!</a:t>
            </a: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710DA-CABD-42E8-A1D4-046DF5129AE1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7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de-DE" dirty="0"/>
              <a:t>Frau Susann Goldschmidt</a:t>
            </a:r>
          </a:p>
          <a:p>
            <a:pPr>
              <a:buSzPct val="100000"/>
            </a:pPr>
            <a:r>
              <a:rPr lang="de-DE" dirty="0"/>
              <a:t>Herr Friedrich Goldschmidt</a:t>
            </a:r>
          </a:p>
          <a:p>
            <a:pPr>
              <a:buSzPct val="100000"/>
            </a:pPr>
            <a:r>
              <a:rPr lang="de-DE" dirty="0"/>
              <a:t>Herr Peter </a:t>
            </a:r>
            <a:r>
              <a:rPr lang="de-DE" dirty="0" err="1"/>
              <a:t>Zint</a:t>
            </a:r>
            <a:endParaRPr lang="de-DE" dirty="0"/>
          </a:p>
          <a:p>
            <a:pPr>
              <a:buSzPct val="100000"/>
            </a:pPr>
            <a:r>
              <a:rPr lang="de-DE" dirty="0"/>
              <a:t>Herr Jürgen </a:t>
            </a:r>
            <a:r>
              <a:rPr lang="de-DE" dirty="0" err="1"/>
              <a:t>Krummböhmer</a:t>
            </a:r>
            <a:r>
              <a:rPr lang="de-DE" dirty="0"/>
              <a:t> (leider verhindert)</a:t>
            </a:r>
          </a:p>
          <a:p>
            <a:pPr>
              <a:buSzPct val="100000"/>
            </a:pPr>
            <a:r>
              <a:rPr lang="de-DE" dirty="0"/>
              <a:t>Herr Dr. Thomas Rössler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710DA-CABD-42E8-A1D4-046DF5129AE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9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effectLst/>
              </a:rPr>
              <a:t>Überblick</a:t>
            </a:r>
          </a:p>
        </p:txBody>
      </p:sp>
      <p:sp>
        <p:nvSpPr>
          <p:cNvPr id="717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0FA203-9BCB-4C52-8363-3E04618129CA}" type="slidenum">
              <a:rPr lang="de-DE" smtClean="0">
                <a:solidFill>
                  <a:schemeClr val="bg1"/>
                </a:solidFill>
              </a:rPr>
              <a:pPr/>
              <a:t>4</a:t>
            </a:fld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66738" y="1700212"/>
            <a:ext cx="838200" cy="302493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62025" y="2834035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dirty="0" smtClean="0"/>
              <a:t>Prämissen der Marktentwicklung</a:t>
            </a:r>
            <a:endParaRPr lang="de-DE" sz="18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71600" y="3723754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dirty="0" smtClean="0"/>
              <a:t>Kriterien zur Ermittlung der verkehrlichen Werte der Varianten</a:t>
            </a:r>
            <a:endParaRPr lang="de-DE" sz="18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60438" y="1960265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64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dirty="0" smtClean="0"/>
              <a:t>Team</a:t>
            </a:r>
            <a:endParaRPr lang="de-DE" sz="18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62808" y="2842074"/>
            <a:ext cx="7391400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64"/>
            </a:solidFill>
            <a:miter lim="800000"/>
            <a:headEnd/>
            <a:tailEnd/>
          </a:ln>
        </p:spPr>
        <p:txBody>
          <a:bodyPr anchor="ctr"/>
          <a:lstStyle>
            <a:lvl1pPr marL="295275">
              <a:spcBef>
                <a:spcPct val="20000"/>
              </a:spcBef>
              <a:buClr>
                <a:srgbClr val="000064"/>
              </a:buClr>
              <a:buSzPct val="120000"/>
              <a:buFont typeface="Wingdings 2" panose="05020102010507070707" pitchFamily="18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4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85000"/>
              <a:buNone/>
            </a:pPr>
            <a:r>
              <a:rPr lang="de-DE" sz="1800" b="1" dirty="0"/>
              <a:t>Prämissen der </a:t>
            </a:r>
            <a:r>
              <a:rPr lang="de-DE" sz="1800" b="1" dirty="0" smtClean="0"/>
              <a:t>Marktentwicklung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42577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 berücksichtigen sind bei der Behandlung der Kriterien die Kernaussagen aus den offiziellen Planungsdokumenten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SzPct val="100000"/>
            </a:pPr>
            <a:r>
              <a:rPr lang="de-DE" dirty="0" smtClean="0"/>
              <a:t>Seeverkehrsprognose 2030</a:t>
            </a:r>
          </a:p>
          <a:p>
            <a:pPr lvl="1"/>
            <a:r>
              <a:rPr lang="de-DE" dirty="0" smtClean="0"/>
              <a:t>+74% Umschlagplus</a:t>
            </a:r>
          </a:p>
          <a:p>
            <a:pPr lvl="1"/>
            <a:r>
              <a:rPr lang="de-DE" dirty="0" smtClean="0"/>
              <a:t>Große Häfen wachsen relativ stärker</a:t>
            </a:r>
          </a:p>
          <a:p>
            <a:pPr lvl="1"/>
            <a:r>
              <a:rPr lang="de-DE" dirty="0" smtClean="0"/>
              <a:t>Nordseehäfen mit größerem Wachstum als Ostseehäfen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SzPct val="100000"/>
            </a:pPr>
            <a:r>
              <a:rPr lang="de-DE" dirty="0"/>
              <a:t>Verflechtungsprognose 2030</a:t>
            </a:r>
          </a:p>
          <a:p>
            <a:pPr lvl="1"/>
            <a:r>
              <a:rPr lang="de-DE" dirty="0" smtClean="0"/>
              <a:t>Personenverkehr wächst moderater</a:t>
            </a:r>
          </a:p>
          <a:p>
            <a:pPr lvl="1"/>
            <a:r>
              <a:rPr lang="de-DE" dirty="0" smtClean="0"/>
              <a:t>Güterverkehr wird Wachstumsmotor</a:t>
            </a:r>
          </a:p>
          <a:p>
            <a:pPr lvl="1"/>
            <a:r>
              <a:rPr lang="de-DE" dirty="0" smtClean="0"/>
              <a:t>Schienengüterverkehr soll intermodal zulegen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32063-06D4-4783-AF0E-BF5B1679448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24" y="2817504"/>
            <a:ext cx="3603048" cy="37798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77400" y="2564904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Güterumschlag 2010 und 2030</a:t>
            </a:r>
            <a:endParaRPr lang="de-DE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0" y="2564904"/>
            <a:ext cx="44903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Personen- und Güterverkehr 2010 und 2030</a:t>
            </a:r>
          </a:p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1200" b="1" dirty="0" smtClean="0"/>
              <a:t>Personenverkehrsleistung                Güterverkehrsleistung </a:t>
            </a:r>
            <a:endParaRPr lang="de-DE" sz="1200" b="1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948" y="3342501"/>
            <a:ext cx="2165487" cy="321165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850" y="3276285"/>
            <a:ext cx="2165487" cy="33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Prämisse (I)</a:t>
            </a:r>
            <a:br>
              <a:rPr lang="de-DE" dirty="0"/>
            </a:br>
            <a:r>
              <a:rPr lang="de-DE" dirty="0" smtClean="0"/>
              <a:t>Plan-Ist-Vergleich Seehäfen bei Gütergesamtumschlag</a:t>
            </a:r>
            <a:endParaRPr lang="de-DE" dirty="0"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9522" y="1123950"/>
            <a:ext cx="4208462" cy="4968875"/>
          </a:xfrm>
          <a:ln>
            <a:noFill/>
          </a:ln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de-DE" b="1" dirty="0" smtClean="0"/>
              <a:t>Bremische Häfen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/>
              <a:t>Zahlendifferenz </a:t>
            </a:r>
            <a:r>
              <a:rPr lang="de-DE" dirty="0" smtClean="0"/>
              <a:t>zwischen Hafen- </a:t>
            </a:r>
            <a:r>
              <a:rPr lang="de-DE" dirty="0"/>
              <a:t>und Prognosezahlen für </a:t>
            </a:r>
            <a:r>
              <a:rPr lang="de-DE" dirty="0" smtClean="0"/>
              <a:t>2010</a:t>
            </a:r>
            <a:r>
              <a:rPr lang="de-DE" dirty="0"/>
              <a:t> (~15%)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/>
              <a:t>Güterumschlag </a:t>
            </a:r>
            <a:r>
              <a:rPr lang="de-DE" dirty="0" smtClean="0"/>
              <a:t>gleichwohl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„leicht über Plan“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017" y="1123950"/>
            <a:ext cx="4208463" cy="4968875"/>
          </a:xfrm>
          <a:ln>
            <a:noFill/>
          </a:ln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de-DE" b="1" dirty="0" smtClean="0"/>
              <a:t>Hafen Hamburg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Zahlendifferenz zwischen Hafen- und Prognosezahlen für 2010 (~15%)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Güterumschlag insgesamt </a:t>
            </a:r>
            <a:br>
              <a:rPr lang="de-DE" dirty="0" smtClean="0"/>
            </a:br>
            <a:r>
              <a:rPr lang="de-DE" dirty="0" smtClean="0"/>
              <a:t>„im Plan“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32063-06D4-4783-AF0E-BF5B1679448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1731455" y="4653153"/>
            <a:ext cx="3671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Anm.: Häfen beispielhaft, adjustierte Ist-Dalen. Quelle: BMVI. Häfen. HTC.</a:t>
            </a:r>
            <a:endParaRPr lang="de-DE" sz="8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592952"/>
            <a:ext cx="3609145" cy="35542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807" y="2610536"/>
            <a:ext cx="3609145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Prämisse (II): Seehafen Hamburg bei Containerumschlag </a:t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dirty="0" err="1" smtClean="0"/>
              <a:t>Hinterlandverkehr</a:t>
            </a:r>
            <a:r>
              <a:rPr lang="de-DE" dirty="0" smtClean="0"/>
              <a:t> leicht „über Prognose“</a:t>
            </a:r>
            <a:endParaRPr lang="de-DE" dirty="0"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de-DE" b="1" dirty="0" smtClean="0"/>
              <a:t>Hafen Hamburg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Umschlagprognose „Container“ für den</a:t>
            </a:r>
            <a:br>
              <a:rPr lang="de-DE" dirty="0" smtClean="0"/>
            </a:br>
            <a:r>
              <a:rPr lang="de-DE" dirty="0" smtClean="0"/>
              <a:t>gemäß Seeverkehrsprognose 2030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2030: 16,4 Mio. TEU (2010: 7,9)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FF0000"/>
                </a:solidFill>
              </a:rPr>
              <a:t>Veränderung 2005-2014</a:t>
            </a:r>
            <a:r>
              <a:rPr lang="de-DE" dirty="0">
                <a:solidFill>
                  <a:srgbClr val="FF0000"/>
                </a:solidFill>
              </a:rPr>
              <a:t>: +2,04% p.a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21200" y="1123950"/>
            <a:ext cx="4371975" cy="4968875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de-DE" b="1" dirty="0"/>
              <a:t>Hafen Hamburg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err="1" smtClean="0"/>
              <a:t>Hinterlandverkehr</a:t>
            </a:r>
            <a:r>
              <a:rPr lang="de-DE" dirty="0" smtClean="0"/>
              <a:t> „alle Verkehrsträger“ gemäß Verflechtungsprognose 2030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2030: 10,1 Mio. TEU (2010: 6,3)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FF0000"/>
                </a:solidFill>
              </a:rPr>
              <a:t>Veränderung </a:t>
            </a:r>
            <a:r>
              <a:rPr lang="de-DE" dirty="0">
                <a:solidFill>
                  <a:srgbClr val="FF0000"/>
                </a:solidFill>
              </a:rPr>
              <a:t>2005-2014: </a:t>
            </a:r>
            <a:r>
              <a:rPr lang="de-DE" dirty="0" smtClean="0">
                <a:solidFill>
                  <a:srgbClr val="FF0000"/>
                </a:solidFill>
              </a:rPr>
              <a:t>+5,27% </a:t>
            </a:r>
            <a:r>
              <a:rPr lang="de-DE" dirty="0">
                <a:solidFill>
                  <a:srgbClr val="FF0000"/>
                </a:solidFill>
              </a:rPr>
              <a:t>p.a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32063-06D4-4783-AF0E-BF5B1679448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1731455" y="4653699"/>
            <a:ext cx="3671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800" dirty="0"/>
              <a:t>Anm.: Häfen beispielhaft. Quelle: </a:t>
            </a:r>
            <a:r>
              <a:rPr lang="de-DE" sz="800" dirty="0" smtClean="0"/>
              <a:t>BWVI. HPA. HTC.</a:t>
            </a:r>
            <a:endParaRPr lang="de-DE" sz="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30087"/>
            <a:ext cx="3609145" cy="35237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8" y="2785527"/>
            <a:ext cx="3609145" cy="3523793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 bwMode="auto">
          <a:xfrm rot="19381747">
            <a:off x="1621946" y="4489116"/>
            <a:ext cx="1027129" cy="419897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 rot="19381747">
            <a:off x="6111866" y="4260867"/>
            <a:ext cx="1027129" cy="419897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Prämisse (III): Seehafen </a:t>
            </a:r>
            <a:r>
              <a:rPr lang="de-DE" dirty="0"/>
              <a:t>Hamburg </a:t>
            </a:r>
            <a:r>
              <a:rPr lang="de-DE" dirty="0" smtClean="0"/>
              <a:t>setzt beim </a:t>
            </a:r>
            <a:r>
              <a:rPr lang="de-DE" dirty="0" err="1" smtClean="0"/>
              <a:t>Hinterlandver</a:t>
            </a:r>
            <a:r>
              <a:rPr lang="de-DE" dirty="0" smtClean="0"/>
              <a:t>-kehr </a:t>
            </a:r>
            <a:r>
              <a:rPr lang="de-DE" dirty="0" smtClean="0">
                <a:effectLst/>
              </a:rPr>
              <a:t>in Zukunft zu einem noch größeren Teil auf „Schiene“</a:t>
            </a:r>
            <a:endParaRPr lang="de-DE" dirty="0"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Beispiel 1: Unveränderter </a:t>
            </a:r>
            <a:r>
              <a:rPr lang="de-DE" dirty="0"/>
              <a:t>Marktanteil Schiene </a:t>
            </a:r>
            <a:r>
              <a:rPr lang="de-DE" dirty="0" smtClean="0"/>
              <a:t>(2030=2014</a:t>
            </a:r>
            <a:r>
              <a:rPr lang="de-DE" dirty="0" smtClean="0">
                <a:sym typeface="Symbol" panose="05050102010706020507" pitchFamily="18" charset="2"/>
              </a:rPr>
              <a:t></a:t>
            </a:r>
            <a:r>
              <a:rPr lang="de-DE" dirty="0" smtClean="0"/>
              <a:t>38%)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2030 = 4,1 Mio. TEU auf der Schiene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2014 </a:t>
            </a:r>
            <a:r>
              <a:rPr lang="de-DE" dirty="0"/>
              <a:t>= </a:t>
            </a:r>
            <a:r>
              <a:rPr lang="de-DE" dirty="0" smtClean="0"/>
              <a:t>2,2 </a:t>
            </a:r>
            <a:r>
              <a:rPr lang="de-DE" dirty="0"/>
              <a:t>Mio. </a:t>
            </a:r>
            <a:r>
              <a:rPr lang="de-DE" dirty="0" smtClean="0"/>
              <a:t>TEU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FF0000"/>
                </a:solidFill>
              </a:rPr>
              <a:t>Veränderung 2005-2014: +4,98% p.a.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2030 50.000-55.000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de-DE" dirty="0"/>
              <a:t>Beispiel </a:t>
            </a:r>
            <a:r>
              <a:rPr lang="de-DE" dirty="0" smtClean="0"/>
              <a:t>2: Erhöhter Marktanteil </a:t>
            </a:r>
            <a:r>
              <a:rPr lang="de-DE" dirty="0"/>
              <a:t>Schiene </a:t>
            </a:r>
            <a:r>
              <a:rPr lang="de-DE" dirty="0" smtClean="0"/>
              <a:t>(2030=45%)</a:t>
            </a:r>
            <a:endParaRPr lang="de-DE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/>
              <a:t>2030 = </a:t>
            </a:r>
            <a:r>
              <a:rPr lang="de-DE" dirty="0" smtClean="0"/>
              <a:t>4,5 </a:t>
            </a:r>
            <a:r>
              <a:rPr lang="de-DE" dirty="0"/>
              <a:t>Mio. TEU </a:t>
            </a:r>
            <a:r>
              <a:rPr lang="de-DE" dirty="0" smtClean="0"/>
              <a:t>auf der Schiene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2014 = 2,2 Mio. TEU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2030 ca. 60.000-65.000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32063-06D4-4783-AF0E-BF5B1679448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2163776" y="4221378"/>
            <a:ext cx="4536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800" dirty="0" smtClean="0"/>
              <a:t>Anm.: Effizienz </a:t>
            </a:r>
            <a:r>
              <a:rPr lang="de-DE" sz="800" dirty="0"/>
              <a:t>Bahnbetrieb </a:t>
            </a:r>
            <a:r>
              <a:rPr lang="de-DE" sz="800" dirty="0" smtClean="0"/>
              <a:t>2030</a:t>
            </a:r>
            <a:r>
              <a:rPr lang="de-DE" sz="800" dirty="0" smtClean="0">
                <a:sym typeface="Symbol" panose="05050102010706020507" pitchFamily="18" charset="2"/>
              </a:rPr>
              <a:t></a:t>
            </a:r>
            <a:r>
              <a:rPr lang="de-DE" sz="800" dirty="0" smtClean="0"/>
              <a:t>2014. </a:t>
            </a:r>
            <a:r>
              <a:rPr lang="de-DE" sz="800" dirty="0"/>
              <a:t>Quelle: </a:t>
            </a:r>
            <a:r>
              <a:rPr lang="de-DE" sz="800" dirty="0" smtClean="0"/>
              <a:t>BWVI. HPA. Darstellung und Beispiele HTC.</a:t>
            </a:r>
            <a:endParaRPr lang="de-DE" sz="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015" y="2882679"/>
            <a:ext cx="3609145" cy="35237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3" y="2899160"/>
            <a:ext cx="3609145" cy="352379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978308" y="4476390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+86%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8255513" y="4490592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+105%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821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Prämisse (</a:t>
            </a:r>
            <a:r>
              <a:rPr lang="de-DE" dirty="0" smtClean="0"/>
              <a:t>IV): Bremerhaven bei </a:t>
            </a:r>
            <a:r>
              <a:rPr lang="de-DE" dirty="0"/>
              <a:t>Containerumschlag </a:t>
            </a:r>
            <a:r>
              <a:rPr lang="de-DE" dirty="0" smtClean="0"/>
              <a:t>knapp gemäß Prognose. </a:t>
            </a:r>
            <a:r>
              <a:rPr lang="de-DE" dirty="0" err="1" smtClean="0">
                <a:effectLst/>
              </a:rPr>
              <a:t>Hinterlandverkehr</a:t>
            </a:r>
            <a:r>
              <a:rPr lang="de-DE" dirty="0" smtClean="0">
                <a:effectLst/>
              </a:rPr>
              <a:t> mit starkem Modal-</a:t>
            </a:r>
            <a:r>
              <a:rPr lang="de-DE" dirty="0" err="1" smtClean="0">
                <a:effectLst/>
              </a:rPr>
              <a:t>shift</a:t>
            </a:r>
            <a:endParaRPr lang="de-DE" dirty="0"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SzPct val="100000"/>
            </a:pPr>
            <a:r>
              <a:rPr lang="de-DE" dirty="0"/>
              <a:t>Umschlagprognose „Container“ für die Bremerhaven gemäß </a:t>
            </a:r>
            <a:br>
              <a:rPr lang="de-DE" dirty="0"/>
            </a:br>
            <a:r>
              <a:rPr lang="de-DE" dirty="0"/>
              <a:t>Seeverkehrsprognose 2030 </a:t>
            </a:r>
            <a:endParaRPr lang="de-DE" dirty="0" smtClean="0"/>
          </a:p>
          <a:p>
            <a:pPr>
              <a:buSzPct val="100000"/>
            </a:pPr>
            <a:r>
              <a:rPr lang="de-DE" dirty="0" smtClean="0"/>
              <a:t>2030: 9,9 </a:t>
            </a:r>
            <a:r>
              <a:rPr lang="de-DE" dirty="0"/>
              <a:t>Mio. </a:t>
            </a:r>
            <a:r>
              <a:rPr lang="de-DE" dirty="0" smtClean="0"/>
              <a:t>TEU (2010: 4,9)</a:t>
            </a:r>
            <a:endParaRPr lang="de-DE" dirty="0"/>
          </a:p>
          <a:p>
            <a:pPr marL="261938" lvl="1" indent="-261938">
              <a:buSzPct val="100000"/>
              <a:buFont typeface="Wingdings 2" panose="05020102010507070707" pitchFamily="18" charset="2"/>
              <a:buChar char="¡"/>
            </a:pPr>
            <a:r>
              <a:rPr lang="de-DE" dirty="0" smtClean="0">
                <a:solidFill>
                  <a:srgbClr val="FF0000"/>
                </a:solidFill>
              </a:rPr>
              <a:t>Wachstum </a:t>
            </a:r>
            <a:r>
              <a:rPr lang="de-DE" dirty="0">
                <a:solidFill>
                  <a:srgbClr val="FF0000"/>
                </a:solidFill>
              </a:rPr>
              <a:t>2005-2014: +4,6% p.a.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21200" y="1123950"/>
            <a:ext cx="4371975" cy="4968875"/>
          </a:xfrm>
        </p:spPr>
        <p:txBody>
          <a:bodyPr/>
          <a:lstStyle/>
          <a:p>
            <a:pPr>
              <a:buSzPct val="100000"/>
            </a:pPr>
            <a:r>
              <a:rPr lang="de-DE" dirty="0" err="1"/>
              <a:t>Hinterlandverkehr</a:t>
            </a:r>
            <a:r>
              <a:rPr lang="de-DE" dirty="0"/>
              <a:t> „alle Verkehrsträger“ Bremische Häfen gemäß Verflechtungsprognose 2030</a:t>
            </a:r>
          </a:p>
          <a:p>
            <a:pPr>
              <a:buSzPct val="100000"/>
            </a:pPr>
            <a:r>
              <a:rPr lang="de-DE" dirty="0"/>
              <a:t>2030: 6,9 Mio. TEU (2010: 3,4)</a:t>
            </a:r>
          </a:p>
          <a:p>
            <a:pPr marL="261938" lvl="1" indent="-261938">
              <a:buSzPct val="100000"/>
              <a:buFont typeface="Wingdings 2" panose="05020102010507070707" pitchFamily="18" charset="2"/>
              <a:buChar char="¡"/>
            </a:pPr>
            <a:r>
              <a:rPr lang="de-DE" dirty="0">
                <a:solidFill>
                  <a:srgbClr val="FF0000"/>
                </a:solidFill>
              </a:rPr>
              <a:t>Wachstum HLV „Schiene“ 2005-2014: +5,6% p.a.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32063-06D4-4783-AF0E-BF5B1679448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994304"/>
            <a:ext cx="3603048" cy="360304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165044" y="3894450"/>
            <a:ext cx="10647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2014:</a:t>
            </a:r>
            <a:br>
              <a:rPr lang="de-DE" sz="1600" dirty="0" smtClean="0"/>
            </a:br>
            <a:r>
              <a:rPr lang="de-DE" sz="1600" dirty="0" smtClean="0"/>
              <a:t>Anteil</a:t>
            </a:r>
            <a:br>
              <a:rPr lang="de-DE" sz="1600" dirty="0" smtClean="0"/>
            </a:br>
            <a:r>
              <a:rPr lang="de-DE" sz="1600" dirty="0" smtClean="0"/>
              <a:t>„Schiene“</a:t>
            </a:r>
          </a:p>
          <a:p>
            <a:r>
              <a:rPr lang="de-DE" sz="1600" dirty="0" smtClean="0"/>
              <a:t>Rd. 49%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2163776" y="4221378"/>
            <a:ext cx="4536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800" dirty="0" smtClean="0"/>
              <a:t>Anm.: Effizienz </a:t>
            </a:r>
            <a:r>
              <a:rPr lang="de-DE" sz="800" dirty="0"/>
              <a:t>Bahnbetrieb </a:t>
            </a:r>
            <a:r>
              <a:rPr lang="de-DE" sz="800" dirty="0" smtClean="0"/>
              <a:t>2030=2014. </a:t>
            </a:r>
            <a:r>
              <a:rPr lang="de-DE" sz="800" dirty="0"/>
              <a:t>Quelle: </a:t>
            </a:r>
            <a:r>
              <a:rPr lang="de-DE" sz="800" dirty="0" smtClean="0"/>
              <a:t>BWVI. </a:t>
            </a:r>
            <a:r>
              <a:rPr lang="de-DE" sz="800" dirty="0" err="1" smtClean="0"/>
              <a:t>Bremenports</a:t>
            </a:r>
            <a:r>
              <a:rPr lang="de-DE" sz="800" dirty="0" smtClean="0"/>
              <a:t>. HTC.</a:t>
            </a:r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04" y="3005791"/>
            <a:ext cx="3603048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  <p:bldP spid="9" grpId="0"/>
    </p:bldLst>
  </p:timing>
</p:sld>
</file>

<file path=ppt/theme/theme1.xml><?xml version="1.0" encoding="utf-8"?>
<a:theme xmlns:a="http://schemas.openxmlformats.org/drawingml/2006/main" name="HTC-Präsentation">
  <a:themeElements>
    <a:clrScheme name="HTC-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TC-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HTC-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C-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C-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C-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C-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C-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-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-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-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-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-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-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Microsoft Office PowerPoint</Application>
  <PresentationFormat>Bildschirmpräsentation (4:3)</PresentationFormat>
  <Paragraphs>217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Symbol</vt:lpstr>
      <vt:lpstr>Wingdings</vt:lpstr>
      <vt:lpstr>Wingdings 2</vt:lpstr>
      <vt:lpstr>HTC-Präsentation</vt:lpstr>
      <vt:lpstr>PowerPoint-Präsentation</vt:lpstr>
      <vt:lpstr>Überblick</vt:lpstr>
      <vt:lpstr>Team</vt:lpstr>
      <vt:lpstr>Überblick</vt:lpstr>
      <vt:lpstr>Zu berücksichtigen sind bei der Behandlung der Kriterien die Kernaussagen aus den offiziellen Planungsdokumenten</vt:lpstr>
      <vt:lpstr>Prämisse (I) Plan-Ist-Vergleich Seehäfen bei Gütergesamtumschlag</vt:lpstr>
      <vt:lpstr>Prämisse (II): Seehafen Hamburg bei Containerumschlag  und Hinterlandverkehr leicht „über Prognose“</vt:lpstr>
      <vt:lpstr>Prämisse (III): Seehafen Hamburg setzt beim Hinterlandver-kehr in Zukunft zu einem noch größeren Teil auf „Schiene“</vt:lpstr>
      <vt:lpstr>Prämisse (IV): Bremerhaven bei Containerumschlag knapp gemäß Prognose. Hinterlandverkehr mit starkem Modal-shift</vt:lpstr>
      <vt:lpstr>Prämisse (V) – Hinterlandverkehrsrelationen von Hamburg und Bremen mit erkennbar Ost-/Süd-Ost-Prägung</vt:lpstr>
      <vt:lpstr>Fazit: Hinterlandverkehr der Schiene überfordert vsl. kurz- bis mittelfristig das Angebot an Infrastrukturkapazität</vt:lpstr>
      <vt:lpstr>Überblick</vt:lpstr>
      <vt:lpstr>Kriterien „Verkehr“ (I)</vt:lpstr>
      <vt:lpstr>Kriterien „Verkehr“ (II)</vt:lpstr>
      <vt:lpstr>Kriterien „Verkehr“ (III)</vt:lpstr>
      <vt:lpstr>Kriterien „Verkehr“ (IV)</vt:lpstr>
      <vt:lpstr>Kriterien „Verkehr“ (V)</vt:lpstr>
      <vt:lpstr>Kriterien „Verkehr“ (VI)</vt:lpstr>
      <vt:lpstr>Kriterien „Verkehr“ (VIII)</vt:lpstr>
      <vt:lpstr>Weiteres Vorgehen zur Kriterienentwicklung „Verkehr“</vt:lpstr>
      <vt:lpstr>Vielen Dank!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Thomas Rössler</cp:lastModifiedBy>
  <cp:revision>1448</cp:revision>
  <cp:lastPrinted>2015-07-08T05:32:11Z</cp:lastPrinted>
  <dcterms:created xsi:type="dcterms:W3CDTF">2008-10-19T15:15:12Z</dcterms:created>
  <dcterms:modified xsi:type="dcterms:W3CDTF">2015-07-17T09:28:04Z</dcterms:modified>
</cp:coreProperties>
</file>